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79" r:id="rId1"/>
    <p:sldMasterId id="2147483920" r:id="rId2"/>
  </p:sldMasterIdLst>
  <p:notesMasterIdLst>
    <p:notesMasterId r:id="rId69"/>
  </p:notesMasterIdLst>
  <p:sldIdLst>
    <p:sldId id="256" r:id="rId3"/>
    <p:sldId id="285" r:id="rId4"/>
    <p:sldId id="331" r:id="rId5"/>
    <p:sldId id="287" r:id="rId6"/>
    <p:sldId id="325" r:id="rId7"/>
    <p:sldId id="327" r:id="rId8"/>
    <p:sldId id="288" r:id="rId9"/>
    <p:sldId id="289" r:id="rId10"/>
    <p:sldId id="290" r:id="rId11"/>
    <p:sldId id="323" r:id="rId12"/>
    <p:sldId id="291" r:id="rId13"/>
    <p:sldId id="351" r:id="rId14"/>
    <p:sldId id="328" r:id="rId15"/>
    <p:sldId id="350" r:id="rId16"/>
    <p:sldId id="324" r:id="rId17"/>
    <p:sldId id="293" r:id="rId18"/>
    <p:sldId id="294" r:id="rId19"/>
    <p:sldId id="329" r:id="rId20"/>
    <p:sldId id="299" r:id="rId21"/>
    <p:sldId id="355" r:id="rId22"/>
    <p:sldId id="295" r:id="rId23"/>
    <p:sldId id="296" r:id="rId24"/>
    <p:sldId id="292" r:id="rId25"/>
    <p:sldId id="352" r:id="rId26"/>
    <p:sldId id="298" r:id="rId27"/>
    <p:sldId id="297" r:id="rId28"/>
    <p:sldId id="318" r:id="rId29"/>
    <p:sldId id="340" r:id="rId30"/>
    <p:sldId id="356" r:id="rId31"/>
    <p:sldId id="301" r:id="rId32"/>
    <p:sldId id="357" r:id="rId33"/>
    <p:sldId id="312" r:id="rId34"/>
    <p:sldId id="333" r:id="rId35"/>
    <p:sldId id="336" r:id="rId36"/>
    <p:sldId id="313" r:id="rId37"/>
    <p:sldId id="338" r:id="rId38"/>
    <p:sldId id="335" r:id="rId39"/>
    <p:sldId id="317" r:id="rId40"/>
    <p:sldId id="334" r:id="rId41"/>
    <p:sldId id="332" r:id="rId42"/>
    <p:sldId id="339" r:id="rId43"/>
    <p:sldId id="316" r:id="rId44"/>
    <p:sldId id="358" r:id="rId45"/>
    <p:sldId id="359" r:id="rId46"/>
    <p:sldId id="360" r:id="rId47"/>
    <p:sldId id="342" r:id="rId48"/>
    <p:sldId id="303" r:id="rId49"/>
    <p:sldId id="305" r:id="rId50"/>
    <p:sldId id="310" r:id="rId51"/>
    <p:sldId id="343" r:id="rId52"/>
    <p:sldId id="344" r:id="rId53"/>
    <p:sldId id="345" r:id="rId54"/>
    <p:sldId id="304" r:id="rId55"/>
    <p:sldId id="306" r:id="rId56"/>
    <p:sldId id="307" r:id="rId57"/>
    <p:sldId id="346" r:id="rId58"/>
    <p:sldId id="349" r:id="rId59"/>
    <p:sldId id="309" r:id="rId60"/>
    <p:sldId id="348" r:id="rId61"/>
    <p:sldId id="302" r:id="rId62"/>
    <p:sldId id="361" r:id="rId63"/>
    <p:sldId id="362" r:id="rId64"/>
    <p:sldId id="363" r:id="rId65"/>
    <p:sldId id="364" r:id="rId66"/>
    <p:sldId id="337" r:id="rId67"/>
    <p:sldId id="353" r:id="rId68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70"/>
      <p:italic r:id="rId71"/>
    </p:embeddedFont>
    <p:embeddedFont>
      <p:font typeface="Wingdings 2" panose="05020102010507070707" pitchFamily="18" charset="2"/>
      <p:regular r:id="rId72"/>
    </p:embeddedFont>
    <p:embeddedFont>
      <p:font typeface="Trebuchet MS" panose="020B0603020202020204" pitchFamily="34" charset="0"/>
      <p:regular r:id="rId73"/>
      <p:bold r:id="rId74"/>
      <p:italic r:id="rId75"/>
      <p:boldItalic r:id="rId76"/>
    </p:embeddedFon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Wingdings 3" panose="05040102010807070707" pitchFamily="18" charset="2"/>
      <p:regular r:id="rId81"/>
    </p:embeddedFont>
    <p:embeddedFont>
      <p:font typeface="Consolas" panose="020B0609020204030204" pitchFamily="49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Estilo com Tema 2 - Ênfas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5.fntdata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8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3.fntdata"/><Relationship Id="rId80" Type="http://schemas.openxmlformats.org/officeDocument/2006/relationships/font" Target="fonts/font11.fntdata"/><Relationship Id="rId85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font" Target="fonts/font14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font" Target="fonts/font12.fntdata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7.fntdata"/><Relationship Id="rId7" Type="http://schemas.openxmlformats.org/officeDocument/2006/relationships/slide" Target="slides/slide5.xml"/><Relationship Id="rId71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font" Target="fonts/font13.fntdata"/><Relationship Id="rId19" Type="http://schemas.openxmlformats.org/officeDocument/2006/relationships/slide" Target="slides/slide1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24622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20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3398"/>
            <a:ext cx="6858000" cy="17907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50301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1525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0271"/>
            <a:ext cx="1971675" cy="4358879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0272"/>
            <a:ext cx="5800725" cy="435887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793897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93960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29603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0675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1237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160449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23791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60200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288919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04673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6151022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495276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6536281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7003640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7436569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040869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292917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6313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4317"/>
            <a:ext cx="7886700" cy="2138406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14475"/>
            <a:ext cx="78867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17538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371600"/>
            <a:ext cx="3886200" cy="326350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71600"/>
            <a:ext cx="3886200" cy="326350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12574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261388"/>
            <a:ext cx="3867150" cy="619274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1880663"/>
            <a:ext cx="3867150" cy="276039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388"/>
            <a:ext cx="3886201" cy="619274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80663"/>
            <a:ext cx="3886201" cy="276039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7329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975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27571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948940" cy="1200148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2950"/>
            <a:ext cx="4629150" cy="36576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43049"/>
            <a:ext cx="2948940" cy="28575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09301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948940" cy="120015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742950"/>
            <a:ext cx="4629150" cy="36576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43050"/>
            <a:ext cx="2948940" cy="28575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99982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274320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371600"/>
            <a:ext cx="788670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23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E7012-FA4F-4D23-AD82-D1A9582DC6B8}" type="datetimeFigureOut">
              <a:rPr lang="pt-BR" smtClean="0"/>
              <a:t>20/03/2018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220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.7/library/stdtypes.html#string-methods" TargetMode="External"/><Relationship Id="rId2" Type="http://schemas.openxmlformats.org/officeDocument/2006/relationships/hyperlink" Target="https://docs.python.org/2/library/string.html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string.html" TargetMode="External"/><Relationship Id="rId2" Type="http://schemas.openxmlformats.org/officeDocument/2006/relationships/hyperlink" Target="https://pythonhelp.wordpress.com/2013/06/26/brincando-com-listas/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tutorial/datastructures.html#looping-techniques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akeerp.com/" TargetMode="External"/><Relationship Id="rId2" Type="http://schemas.openxmlformats.org/officeDocument/2006/relationships/hyperlink" Target="mailto:thais.vergani@cakeerp.com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tutorial/datastructures.html#tuples-and-sequences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library/stdtypes.html#mapping-types-dict" TargetMode="Externa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library/types.html" TargetMode="Externa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library/random.html" TargetMode="Externa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dev/peps/" TargetMode="Externa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jangoproject.com/en/2.0/ref/models/querysets/" TargetMode="External"/><Relationship Id="rId2" Type="http://schemas.openxmlformats.org/officeDocument/2006/relationships/hyperlink" Target="https://docs.djangoproject.com/en/2.0/ref/models/querysets/#id4" TargetMode="Externa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avascripting.com/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aisvergani/arquivos_curso.git" TargetMode="Externa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49691" y="1302529"/>
            <a:ext cx="5825202" cy="1234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Python</a:t>
            </a:r>
            <a:endParaRPr dirty="0"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845" y="4175702"/>
            <a:ext cx="1739665" cy="9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6545" y="4426319"/>
            <a:ext cx="2433119" cy="459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 rotWithShape="1">
          <a:blip r:embed="rId5">
            <a:alphaModFix/>
          </a:blip>
          <a:srcRect b="13741"/>
          <a:stretch/>
        </p:blipFill>
        <p:spPr>
          <a:xfrm>
            <a:off x="1649691" y="4179452"/>
            <a:ext cx="2630129" cy="9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Variáveis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Atribuição</a:t>
            </a:r>
          </a:p>
          <a:p>
            <a:r>
              <a:rPr lang="pt-BR" dirty="0" err="1" smtClean="0"/>
              <a:t>Reatribuição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650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Operadores</a:t>
            </a:r>
            <a:endParaRPr lang="pt-BR" dirty="0"/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255431"/>
              </p:ext>
            </p:extLst>
          </p:nvPr>
        </p:nvGraphicFramePr>
        <p:xfrm>
          <a:off x="508001" y="1245035"/>
          <a:ext cx="3421973" cy="23774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26896"/>
                <a:gridCol w="2695077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&lt;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estritamente menos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menos ou iqual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estritamente maior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&gt;=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maior ou igual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==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igual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!=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diferente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identidade do objeto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err="1"/>
                        <a:t>is</a:t>
                      </a:r>
                      <a:r>
                        <a:rPr lang="pt-BR" dirty="0"/>
                        <a:t> not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não identidade do </a:t>
                      </a:r>
                      <a:r>
                        <a:rPr lang="pt-BR" dirty="0" smtClean="0"/>
                        <a:t>objeto</a:t>
                      </a:r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196983"/>
              </p:ext>
            </p:extLst>
          </p:nvPr>
        </p:nvGraphicFramePr>
        <p:xfrm>
          <a:off x="4140645" y="1241460"/>
          <a:ext cx="3349653" cy="208026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11534"/>
                <a:gridCol w="2638119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+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smtClean="0"/>
                        <a:t>adição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-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subtração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*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multiplicação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/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divisão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//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divisão inteira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**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exponenciação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%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resto de divisão</a:t>
                      </a:r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9" name="Tabe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876112"/>
              </p:ext>
            </p:extLst>
          </p:nvPr>
        </p:nvGraphicFramePr>
        <p:xfrm>
          <a:off x="4137403" y="3490549"/>
          <a:ext cx="3349653" cy="8915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11534"/>
                <a:gridCol w="2638119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or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ou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and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e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not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de negação</a:t>
                      </a:r>
                      <a:endParaRPr lang="pt-BR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79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Variáveis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Atribuição Aumentada</a:t>
            </a:r>
            <a:endParaRPr lang="pt-BR" dirty="0"/>
          </a:p>
          <a:p>
            <a:pPr lvl="1"/>
            <a:r>
              <a:rPr lang="pt-BR" dirty="0" smtClean="0"/>
              <a:t>-=, </a:t>
            </a:r>
            <a:r>
              <a:rPr lang="pt-BR" dirty="0"/>
              <a:t>*=, /=, //=, %= e </a:t>
            </a:r>
            <a:r>
              <a:rPr lang="pt-BR" dirty="0" smtClean="0"/>
              <a:t>**=.</a:t>
            </a:r>
          </a:p>
          <a:p>
            <a:r>
              <a:rPr lang="pt-BR" dirty="0" smtClean="0"/>
              <a:t>Convenção para nomes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905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If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If</a:t>
            </a:r>
            <a:r>
              <a:rPr lang="pt-BR" dirty="0" smtClean="0"/>
              <a:t> simples</a:t>
            </a:r>
          </a:p>
          <a:p>
            <a:r>
              <a:rPr lang="pt-BR" dirty="0" smtClean="0"/>
              <a:t>Operador ternário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6815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109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Boolean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Uso </a:t>
            </a:r>
            <a:r>
              <a:rPr lang="pt-BR" dirty="0" err="1" smtClean="0"/>
              <a:t>if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644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Strings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2"/>
            <a:ext cx="6447501" cy="3165567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M</a:t>
            </a:r>
            <a:r>
              <a:rPr lang="pt-BR" dirty="0" err="1" smtClean="0"/>
              <a:t>étodos</a:t>
            </a:r>
            <a:endParaRPr lang="pt-BR" dirty="0"/>
          </a:p>
          <a:p>
            <a:pPr lvl="1">
              <a:spcBef>
                <a:spcPts val="0"/>
              </a:spcBef>
            </a:pPr>
            <a:r>
              <a:rPr lang="pt-BR" dirty="0" smtClean="0"/>
              <a:t>in</a:t>
            </a:r>
            <a:endParaRPr lang="pt-BR" dirty="0"/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upper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lower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.capitalize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count</a:t>
            </a:r>
            <a:r>
              <a:rPr lang="pt-BR" dirty="0" smtClean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format</a:t>
            </a:r>
            <a:r>
              <a:rPr lang="pt-BR" dirty="0" smtClean="0"/>
              <a:t>()</a:t>
            </a:r>
          </a:p>
          <a:p>
            <a:pPr marL="342900" lvl="1" indent="0">
              <a:spcBef>
                <a:spcPts val="0"/>
              </a:spcBef>
              <a:buNone/>
            </a:pPr>
            <a:endParaRPr lang="pt-BR" dirty="0"/>
          </a:p>
          <a:p>
            <a:pPr>
              <a:spcBef>
                <a:spcPts val="0"/>
              </a:spcBef>
            </a:pPr>
            <a:r>
              <a:rPr lang="pt-BR" dirty="0" smtClean="0"/>
              <a:t># Estilo </a:t>
            </a:r>
            <a:r>
              <a:rPr lang="pt-BR" dirty="0"/>
              <a:t>de formatação ruim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' + </a:t>
            </a:r>
            <a:r>
              <a:rPr lang="pt-BR" dirty="0" err="1"/>
              <a:t>name</a:t>
            </a:r>
            <a:r>
              <a:rPr lang="pt-BR" dirty="0"/>
              <a:t> + '!' )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# Estilo de formatação antiga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%s!' % </a:t>
            </a:r>
            <a:r>
              <a:rPr lang="pt-BR" dirty="0" err="1"/>
              <a:t>name</a:t>
            </a:r>
            <a:r>
              <a:rPr lang="pt-BR" dirty="0"/>
              <a:t>)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# Estilo de formatação nova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{}!'.</a:t>
            </a:r>
            <a:r>
              <a:rPr lang="pt-BR" dirty="0" err="1"/>
              <a:t>format</a:t>
            </a:r>
            <a:r>
              <a:rPr lang="pt-BR" dirty="0"/>
              <a:t>(</a:t>
            </a:r>
            <a:r>
              <a:rPr lang="pt-BR" dirty="0" err="1"/>
              <a:t>name</a:t>
            </a:r>
            <a:r>
              <a:rPr lang="pt-BR" dirty="0" smtClean="0"/>
              <a:t>))</a:t>
            </a:r>
          </a:p>
          <a:p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266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docs.python.org/2/library/string.html</a:t>
            </a:r>
            <a:endParaRPr lang="pt-BR" dirty="0" smtClean="0"/>
          </a:p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docs.python.org/2.7/library/stdtypes.html#string-methods</a:t>
            </a:r>
            <a:r>
              <a:rPr lang="pt-BR" dirty="0" smtClean="0"/>
              <a:t>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191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Listas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2"/>
            <a:ext cx="6447501" cy="3523058"/>
          </a:xfrm>
        </p:spPr>
        <p:txBody>
          <a:bodyPr>
            <a:norm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Uma lista é uma </a:t>
            </a:r>
            <a:r>
              <a:rPr lang="pt-BR" altLang="pt-BR" dirty="0"/>
              <a:t>coleção </a:t>
            </a:r>
            <a:r>
              <a:rPr lang="pt-BR" altLang="pt-BR" dirty="0" smtClean="0"/>
              <a:t>ordenada</a:t>
            </a:r>
            <a:endParaRPr lang="pt-BR" altLang="pt-BR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dirty="0" smtClean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append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novo_elemento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extend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segunda_lista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insert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posicao</a:t>
            </a:r>
            <a:r>
              <a:rPr lang="pt-BR" altLang="pt-BR" dirty="0" smtClean="0"/>
              <a:t>, </a:t>
            </a:r>
            <a:r>
              <a:rPr lang="pt-BR" altLang="pt-BR" dirty="0" err="1" smtClean="0"/>
              <a:t>novo_elemento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remove(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pop(</a:t>
            </a:r>
            <a:r>
              <a:rPr lang="pt-BR" altLang="pt-BR" dirty="0" err="1" smtClean="0"/>
              <a:t>posicao</a:t>
            </a:r>
            <a:r>
              <a:rPr lang="pt-BR" altLang="pt-BR" dirty="0" smtClean="0"/>
              <a:t>)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index(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count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sort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cmp</a:t>
            </a:r>
            <a:r>
              <a:rPr lang="pt-BR" altLang="pt-BR" dirty="0" smtClean="0"/>
              <a:t>=</a:t>
            </a:r>
            <a:r>
              <a:rPr lang="pt-BR" altLang="pt-BR" dirty="0" err="1" smtClean="0"/>
              <a:t>None</a:t>
            </a:r>
            <a:r>
              <a:rPr lang="pt-BR" altLang="pt-BR" dirty="0" smtClean="0"/>
              <a:t>, </a:t>
            </a:r>
            <a:r>
              <a:rPr lang="pt-BR" altLang="pt-BR" dirty="0" err="1" smtClean="0"/>
              <a:t>key</a:t>
            </a:r>
            <a:r>
              <a:rPr lang="pt-BR" altLang="pt-BR" dirty="0" smtClean="0"/>
              <a:t>=</a:t>
            </a:r>
            <a:r>
              <a:rPr lang="pt-BR" altLang="pt-BR" dirty="0" err="1" smtClean="0"/>
              <a:t>None</a:t>
            </a:r>
            <a:r>
              <a:rPr lang="pt-BR" altLang="pt-BR" dirty="0" smtClean="0"/>
              <a:t>, reverse=False)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reverse()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len</a:t>
            </a:r>
            <a:r>
              <a:rPr lang="pt-BR" altLang="pt-BR" dirty="0" smtClean="0"/>
              <a:t>(lista)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del</a:t>
            </a:r>
            <a:endParaRPr lang="pt-BR" altLang="pt-BR" dirty="0" smtClean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dirty="0" err="1"/>
              <a:t>list</a:t>
            </a:r>
            <a:r>
              <a:rPr lang="pt-BR" dirty="0"/>
              <a:t> </a:t>
            </a:r>
            <a:r>
              <a:rPr lang="pt-BR" dirty="0" err="1" smtClean="0"/>
              <a:t>comprehension</a:t>
            </a:r>
            <a:endParaRPr lang="pt-BR" dirty="0" smtClean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dirty="0">
                <a:hlinkClick r:id="rId2"/>
              </a:rPr>
              <a:t>https://pythonhelp.wordpress.com/2013/06/26/brincando-com-listas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36054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docs.python.org/2/library/string.html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820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Slicing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s[1</a:t>
            </a:r>
            <a:r>
              <a:rPr lang="pt-BR" dirty="0"/>
              <a:t>]</a:t>
            </a:r>
          </a:p>
          <a:p>
            <a:r>
              <a:rPr lang="pt-BR" dirty="0"/>
              <a:t>Índice </a:t>
            </a:r>
            <a:r>
              <a:rPr lang="pt-BR" dirty="0" smtClean="0"/>
              <a:t>negativo: </a:t>
            </a:r>
            <a:r>
              <a:rPr lang="pt-BR" dirty="0"/>
              <a:t>s[-1]</a:t>
            </a:r>
          </a:p>
          <a:p>
            <a:r>
              <a:rPr lang="pt-BR" dirty="0" smtClean="0"/>
              <a:t>Fatias:</a:t>
            </a:r>
          </a:p>
          <a:p>
            <a:pPr lvl="1"/>
            <a:r>
              <a:rPr lang="pt-BR" dirty="0" smtClean="0"/>
              <a:t>Sintaxe </a:t>
            </a:r>
            <a:r>
              <a:rPr lang="pt-BR" dirty="0"/>
              <a:t>básica é s[</a:t>
            </a:r>
            <a:r>
              <a:rPr lang="pt-BR" dirty="0" err="1"/>
              <a:t>inicio:final</a:t>
            </a:r>
            <a:r>
              <a:rPr lang="pt-BR" dirty="0"/>
              <a:t>]: s[1:4]</a:t>
            </a:r>
          </a:p>
          <a:p>
            <a:pPr lvl="1"/>
            <a:r>
              <a:rPr lang="pt-BR" dirty="0"/>
              <a:t>Fatiando no inicio da </a:t>
            </a:r>
            <a:r>
              <a:rPr lang="pt-BR" dirty="0" err="1"/>
              <a:t>string</a:t>
            </a:r>
            <a:r>
              <a:rPr lang="pt-BR" dirty="0"/>
              <a:t>: s[:5]</a:t>
            </a:r>
          </a:p>
          <a:p>
            <a:pPr lvl="1"/>
            <a:r>
              <a:rPr lang="pt-BR" dirty="0"/>
              <a:t>Fatiando até o final da </a:t>
            </a:r>
            <a:r>
              <a:rPr lang="pt-BR" dirty="0" err="1"/>
              <a:t>string</a:t>
            </a:r>
            <a:r>
              <a:rPr lang="pt-BR" dirty="0"/>
              <a:t>: s[3:]</a:t>
            </a:r>
          </a:p>
          <a:p>
            <a:pPr lvl="1"/>
            <a:r>
              <a:rPr lang="pt-BR" dirty="0"/>
              <a:t>Índice negativo também pode ser usado em fatias: s[-3:-1]</a:t>
            </a:r>
          </a:p>
        </p:txBody>
      </p:sp>
    </p:spTree>
    <p:extLst>
      <p:ext uri="{BB962C8B-B14F-4D97-AF65-F5344CB8AC3E}">
        <p14:creationId xmlns:p14="http://schemas.microsoft.com/office/powerpoint/2010/main" val="166241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Estruturas de Laço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For </a:t>
            </a:r>
          </a:p>
          <a:p>
            <a:pPr lvl="1"/>
            <a:r>
              <a:rPr lang="pt-BR" dirty="0"/>
              <a:t>in</a:t>
            </a:r>
          </a:p>
          <a:p>
            <a:r>
              <a:rPr lang="pt-BR" dirty="0" err="1"/>
              <a:t>While</a:t>
            </a:r>
            <a:endParaRPr lang="pt-BR" dirty="0"/>
          </a:p>
          <a:p>
            <a:r>
              <a:rPr lang="pt-BR" dirty="0"/>
              <a:t>Continue</a:t>
            </a:r>
          </a:p>
          <a:p>
            <a:r>
              <a:rPr lang="pt-BR" dirty="0" smtClean="0"/>
              <a:t>Break</a:t>
            </a:r>
            <a:endParaRPr lang="pt-BR" dirty="0"/>
          </a:p>
          <a:p>
            <a:r>
              <a:rPr lang="pt-BR" dirty="0" err="1"/>
              <a:t>Enumerate</a:t>
            </a:r>
            <a:endParaRPr lang="pt-BR" dirty="0"/>
          </a:p>
          <a:p>
            <a:r>
              <a:rPr lang="pt-BR" dirty="0"/>
              <a:t>Range </a:t>
            </a:r>
          </a:p>
          <a:p>
            <a:r>
              <a:rPr lang="pt-BR" dirty="0"/>
              <a:t>Zip</a:t>
            </a:r>
          </a:p>
          <a:p>
            <a:r>
              <a:rPr lang="pt-BR" dirty="0" err="1"/>
              <a:t>Sorted</a:t>
            </a:r>
            <a:r>
              <a:rPr lang="pt-BR" dirty="0"/>
              <a:t> 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628650" y="1010840"/>
            <a:ext cx="6051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docs.python.org/2.7/tutorial/datastructures.html#looping-techniques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01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Thaís Vergani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pt-BR" dirty="0">
                <a:hlinkClick r:id="rId2"/>
              </a:rPr>
              <a:t>thais.vergani@cakeerp.com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1600"/>
              </a:spcBef>
              <a:buNone/>
            </a:pPr>
            <a:r>
              <a:rPr lang="pt-BR" dirty="0" err="1"/>
              <a:t>Cake</a:t>
            </a:r>
            <a:r>
              <a:rPr lang="pt-BR" dirty="0"/>
              <a:t> ERP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pt-BR" dirty="0">
                <a:hlinkClick r:id="rId3"/>
              </a:rPr>
              <a:t>http://cakeerp.com/</a:t>
            </a:r>
            <a:endParaRPr lang="pt-BR" dirty="0"/>
          </a:p>
          <a:p>
            <a:pPr marL="0" indent="0">
              <a:spcBef>
                <a:spcPts val="1600"/>
              </a:spcBef>
              <a:buNone/>
            </a:pPr>
            <a:endParaRPr lang="pt-BR" dirty="0"/>
          </a:p>
          <a:p>
            <a:pPr marL="0" indent="0">
              <a:spcBef>
                <a:spcPts val="160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136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810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Tuplas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30169"/>
            <a:ext cx="6447501" cy="2910580"/>
          </a:xfrm>
        </p:spPr>
        <p:txBody>
          <a:bodyPr/>
          <a:lstStyle/>
          <a:p>
            <a:r>
              <a:rPr lang="pt-BR" dirty="0" smtClean="0"/>
              <a:t>Imutáveis</a:t>
            </a:r>
          </a:p>
          <a:p>
            <a:r>
              <a:rPr lang="pt-BR" dirty="0" smtClean="0"/>
              <a:t>Métodos</a:t>
            </a:r>
          </a:p>
          <a:p>
            <a:pPr lvl="1"/>
            <a:r>
              <a:rPr lang="pt-BR" dirty="0" smtClean="0"/>
              <a:t>index()</a:t>
            </a:r>
          </a:p>
          <a:p>
            <a:pPr lvl="1"/>
            <a:r>
              <a:rPr lang="pt-BR" dirty="0" err="1" smtClean="0"/>
              <a:t>count</a:t>
            </a:r>
            <a:r>
              <a:rPr lang="pt-BR" dirty="0" smtClean="0"/>
              <a:t>()</a:t>
            </a:r>
          </a:p>
          <a:p>
            <a:r>
              <a:rPr lang="pt-BR" i="1" dirty="0" err="1"/>
              <a:t>S</a:t>
            </a:r>
            <a:r>
              <a:rPr lang="pt-BR" i="1" dirty="0" err="1" smtClean="0"/>
              <a:t>equence</a:t>
            </a:r>
            <a:r>
              <a:rPr lang="pt-BR" i="1" dirty="0" smtClean="0"/>
              <a:t> </a:t>
            </a:r>
            <a:r>
              <a:rPr lang="pt-BR" i="1" dirty="0" err="1"/>
              <a:t>U</a:t>
            </a:r>
            <a:r>
              <a:rPr lang="pt-BR" i="1" dirty="0" err="1" smtClean="0"/>
              <a:t>npacking</a:t>
            </a:r>
            <a:r>
              <a:rPr lang="pt-BR" dirty="0"/>
              <a:t> </a:t>
            </a:r>
            <a:endParaRPr lang="pt-BR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6160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docs.python.org/2/tutorial/datastructures.html#tuples-and-sequences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51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Dicionários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 err="1"/>
              <a:t>copy</a:t>
            </a:r>
            <a:r>
              <a:rPr lang="pt-BR" dirty="0"/>
              <a:t>()</a:t>
            </a:r>
          </a:p>
          <a:p>
            <a:r>
              <a:rPr lang="pt-BR" dirty="0" err="1"/>
              <a:t>get</a:t>
            </a:r>
            <a:r>
              <a:rPr lang="pt-BR" dirty="0"/>
              <a:t>()</a:t>
            </a:r>
          </a:p>
          <a:p>
            <a:r>
              <a:rPr lang="pt-BR" dirty="0" err="1"/>
              <a:t>del</a:t>
            </a:r>
            <a:r>
              <a:rPr lang="pt-BR" dirty="0"/>
              <a:t>()</a:t>
            </a:r>
          </a:p>
          <a:p>
            <a:r>
              <a:rPr lang="pt-BR" dirty="0" err="1"/>
              <a:t>keys</a:t>
            </a:r>
            <a:r>
              <a:rPr lang="pt-BR" dirty="0"/>
              <a:t>()</a:t>
            </a:r>
          </a:p>
          <a:p>
            <a:r>
              <a:rPr lang="pt-BR" dirty="0" err="1"/>
              <a:t>clear</a:t>
            </a:r>
            <a:r>
              <a:rPr lang="pt-BR" dirty="0"/>
              <a:t>()</a:t>
            </a:r>
          </a:p>
          <a:p>
            <a:r>
              <a:rPr lang="pt-BR" dirty="0" err="1"/>
              <a:t>has_key</a:t>
            </a:r>
            <a:r>
              <a:rPr lang="pt-BR" dirty="0"/>
              <a:t>()</a:t>
            </a:r>
          </a:p>
          <a:p>
            <a:r>
              <a:rPr lang="pt-BR" dirty="0" err="1"/>
              <a:t>items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dict</a:t>
            </a:r>
            <a:r>
              <a:rPr lang="pt-BR" dirty="0" smtClean="0"/>
              <a:t> </a:t>
            </a:r>
            <a:r>
              <a:rPr lang="pt-BR" dirty="0" err="1" smtClean="0"/>
              <a:t>compreension</a:t>
            </a:r>
            <a:endParaRPr lang="pt-BR" dirty="0" smtClean="0"/>
          </a:p>
          <a:p>
            <a:pPr lvl="1"/>
            <a:r>
              <a:rPr lang="en-US" dirty="0"/>
              <a:t>d = </a:t>
            </a:r>
            <a:r>
              <a:rPr lang="en-US" dirty="0" err="1"/>
              <a:t>dict</a:t>
            </a:r>
            <a:r>
              <a:rPr lang="en-US" dirty="0"/>
              <a:t>((key, value) for (key, value) in </a:t>
            </a:r>
            <a:r>
              <a:rPr lang="en-US" dirty="0" err="1"/>
              <a:t>iterable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 = {key: value for (key, value) in </a:t>
            </a:r>
            <a:r>
              <a:rPr lang="en-US" dirty="0" err="1"/>
              <a:t>iterable</a:t>
            </a:r>
            <a:r>
              <a:rPr lang="en-US" dirty="0" smtClean="0"/>
              <a:t>}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5451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docs.python.org/2.7/library/stdtypes.html#mapping-types-dict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01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Tipos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Tipagem</a:t>
            </a:r>
            <a:r>
              <a:rPr lang="pt-BR" dirty="0" smtClean="0"/>
              <a:t> </a:t>
            </a:r>
            <a:r>
              <a:rPr lang="pt-BR" dirty="0"/>
              <a:t>dinâmica </a:t>
            </a:r>
            <a:r>
              <a:rPr lang="pt-BR" dirty="0" smtClean="0"/>
              <a:t>forte</a:t>
            </a:r>
          </a:p>
          <a:p>
            <a:r>
              <a:rPr lang="pt-BR" dirty="0" smtClean="0">
                <a:sym typeface="Consolas"/>
              </a:rPr>
              <a:t>a </a:t>
            </a:r>
            <a:r>
              <a:rPr lang="pt-BR" dirty="0">
                <a:sym typeface="Consolas"/>
              </a:rPr>
              <a:t>= b = c = 1</a:t>
            </a:r>
            <a:br>
              <a:rPr lang="pt-BR" dirty="0">
                <a:sym typeface="Consolas"/>
              </a:rPr>
            </a:br>
            <a:endParaRPr lang="pt-BR" dirty="0" smtClean="0">
              <a:sym typeface="Consolas"/>
            </a:endParaRPr>
          </a:p>
          <a:p>
            <a:pPr marL="0" lvl="0" indent="0">
              <a:lnSpc>
                <a:spcPct val="171429"/>
              </a:lnSpc>
              <a:spcBef>
                <a:spcPts val="600"/>
              </a:spcBef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628650" y="1010840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0800" marR="50800" lvl="0">
              <a:buClr>
                <a:schemeClr val="dk1"/>
              </a:buClr>
              <a:buSzPts val="1100"/>
            </a:pPr>
            <a:r>
              <a:rPr lang="pt-BR" dirty="0">
                <a:hlinkClick r:id="rId2"/>
              </a:rPr>
              <a:t>https://docs.python.org/2/library/types.html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587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86006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Funções e métodos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Comparação com </a:t>
            </a:r>
            <a:r>
              <a:rPr lang="pt-BR" dirty="0" err="1" smtClean="0"/>
              <a:t>java</a:t>
            </a:r>
            <a:endParaRPr lang="pt-BR" dirty="0" smtClean="0"/>
          </a:p>
          <a:p>
            <a:pPr lvl="1"/>
            <a:r>
              <a:rPr lang="pt-BR" dirty="0" smtClean="0"/>
              <a:t>Dois </a:t>
            </a:r>
            <a:r>
              <a:rPr lang="pt-BR" dirty="0"/>
              <a:t>pontos (:) indica o início de um bloco</a:t>
            </a:r>
          </a:p>
          <a:p>
            <a:pPr lvl="1"/>
            <a:r>
              <a:rPr lang="pt-BR" dirty="0"/>
              <a:t>As linhas seguintes são endentadas</a:t>
            </a:r>
          </a:p>
          <a:p>
            <a:pPr lvl="1"/>
            <a:r>
              <a:rPr lang="pt-BR" dirty="0"/>
              <a:t>Declaração de função não especifica o tipo de retorno</a:t>
            </a:r>
          </a:p>
          <a:p>
            <a:pPr lvl="1"/>
            <a:r>
              <a:rPr lang="pt-BR" dirty="0"/>
              <a:t>Todas as funções retornam um valor (</a:t>
            </a:r>
            <a:r>
              <a:rPr lang="pt-BR" dirty="0" err="1"/>
              <a:t>None</a:t>
            </a:r>
            <a:r>
              <a:rPr lang="pt-BR" dirty="0"/>
              <a:t> se não for especificado)</a:t>
            </a:r>
          </a:p>
          <a:p>
            <a:r>
              <a:rPr lang="pt-BR" dirty="0" smtClean="0"/>
              <a:t>Passagem </a:t>
            </a:r>
            <a:r>
              <a:rPr lang="pt-BR" dirty="0"/>
              <a:t>de </a:t>
            </a:r>
            <a:r>
              <a:rPr lang="pt-BR" dirty="0" smtClean="0"/>
              <a:t>parâmetros</a:t>
            </a:r>
          </a:p>
          <a:p>
            <a:pPr lvl="1"/>
            <a:r>
              <a:rPr lang="pt-BR" dirty="0"/>
              <a:t>Tipos de dados parametrizados não são especificados</a:t>
            </a:r>
          </a:p>
          <a:p>
            <a:pPr lvl="1"/>
            <a:endParaRPr lang="pt-BR" dirty="0"/>
          </a:p>
          <a:p>
            <a:r>
              <a:rPr lang="pt-BR" dirty="0"/>
              <a:t>Parâmetros </a:t>
            </a:r>
            <a:r>
              <a:rPr lang="pt-BR" dirty="0" smtClean="0"/>
              <a:t>default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63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Built</a:t>
            </a:r>
            <a:r>
              <a:rPr lang="pt-BR" dirty="0" smtClean="0"/>
              <a:t> in </a:t>
            </a:r>
            <a:r>
              <a:rPr lang="pt-BR" dirty="0" err="1" smtClean="0"/>
              <a:t>Functions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Built in functions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implementadas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C </a:t>
            </a:r>
            <a:r>
              <a:rPr lang="en-US" dirty="0" err="1" smtClean="0"/>
              <a:t>dentro</a:t>
            </a:r>
            <a:r>
              <a:rPr lang="en-US" dirty="0" smtClean="0"/>
              <a:t> do </a:t>
            </a:r>
            <a:r>
              <a:rPr lang="en-US" dirty="0" err="1" smtClean="0"/>
              <a:t>interpretador</a:t>
            </a:r>
            <a:r>
              <a:rPr lang="en-US" dirty="0" smtClean="0"/>
              <a:t> do Python.</a:t>
            </a:r>
          </a:p>
          <a:p>
            <a:pPr marL="0" indent="0">
              <a:buNone/>
            </a:pPr>
            <a:r>
              <a:rPr lang="en-US" dirty="0" err="1" smtClean="0"/>
              <a:t>Demais</a:t>
            </a:r>
            <a:r>
              <a:rPr lang="en-US" dirty="0" smtClean="0"/>
              <a:t> </a:t>
            </a:r>
            <a:r>
              <a:rPr lang="en-US" dirty="0" err="1" smtClean="0"/>
              <a:t>trechos</a:t>
            </a:r>
            <a:r>
              <a:rPr lang="en-US" dirty="0" smtClean="0"/>
              <a:t> de </a:t>
            </a:r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devem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interpretados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err="1" smtClean="0"/>
              <a:t>Len</a:t>
            </a:r>
            <a:r>
              <a:rPr lang="pt-BR" dirty="0" smtClean="0"/>
              <a:t>()</a:t>
            </a:r>
          </a:p>
          <a:p>
            <a:r>
              <a:rPr lang="pt-BR" dirty="0" smtClean="0"/>
              <a:t>Lambda() </a:t>
            </a:r>
          </a:p>
          <a:p>
            <a:pPr lvl="1"/>
            <a:r>
              <a:rPr lang="nn-NO" dirty="0"/>
              <a:t>g = lambda x: x**2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err="1" smtClean="0"/>
              <a:t>Filter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Map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Reduce</a:t>
            </a:r>
            <a:r>
              <a:rPr lang="pt-BR" dirty="0" smtClean="0"/>
              <a:t>()</a:t>
            </a:r>
          </a:p>
          <a:p>
            <a:r>
              <a:rPr lang="pt-BR" dirty="0" smtClean="0"/>
              <a:t>Max() e Min()</a:t>
            </a:r>
          </a:p>
          <a:p>
            <a:r>
              <a:rPr lang="pt-BR" dirty="0" err="1" smtClean="0"/>
              <a:t>dict</a:t>
            </a:r>
            <a:r>
              <a:rPr lang="pt-BR" dirty="0" smtClean="0"/>
              <a:t>()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3877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https://docs.python.org/3/library/functions.html</a:t>
            </a:r>
            <a:r>
              <a:rPr lang="pt-BR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5200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Datetime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69219"/>
            <a:ext cx="5838825" cy="1781175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628650" y="3539193"/>
            <a:ext cx="66184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 </a:t>
            </a:r>
            <a:r>
              <a:rPr lang="pt-BR" dirty="0" err="1"/>
              <a:t>dt</a:t>
            </a:r>
            <a:r>
              <a:rPr lang="pt-BR" dirty="0"/>
              <a:t> = </a:t>
            </a:r>
            <a:r>
              <a:rPr lang="pt-BR" dirty="0" err="1"/>
              <a:t>datetime.strptime</a:t>
            </a:r>
            <a:r>
              <a:rPr lang="pt-BR" dirty="0"/>
              <a:t>("21/11/06 16:30", "%d/%m/%y %H:%M</a:t>
            </a:r>
            <a:r>
              <a:rPr lang="pt-BR" dirty="0" smtClean="0"/>
              <a:t>")</a:t>
            </a:r>
          </a:p>
          <a:p>
            <a:r>
              <a:rPr lang="pt-BR" dirty="0" err="1" smtClean="0"/>
              <a:t>weekday</a:t>
            </a:r>
            <a:r>
              <a:rPr lang="pt-BR" dirty="0" smtClean="0"/>
              <a:t>()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1542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Random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508001" y="173983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random</a:t>
            </a:r>
            <a:r>
              <a:rPr lang="pt-BR" dirty="0"/>
              <a:t> </a:t>
            </a:r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randint</a:t>
            </a:r>
            <a:endParaRPr lang="pt-BR" dirty="0"/>
          </a:p>
          <a:p>
            <a:r>
              <a:rPr lang="pt-BR" dirty="0" err="1" smtClean="0"/>
              <a:t>randint</a:t>
            </a:r>
            <a:r>
              <a:rPr lang="pt-BR" dirty="0" smtClean="0"/>
              <a:t>(0</a:t>
            </a:r>
            <a:r>
              <a:rPr lang="pt-BR" dirty="0"/>
              <a:t>, 9</a:t>
            </a:r>
            <a:r>
              <a:rPr lang="pt-BR" dirty="0" smtClean="0"/>
              <a:t>)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8650" y="1010840"/>
            <a:ext cx="39228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docs.python.org/2.7/library/random.html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508001" y="2555080"/>
            <a:ext cx="27206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 smtClean="0"/>
              <a:t>random.sample</a:t>
            </a:r>
            <a:r>
              <a:rPr lang="pt-BR" dirty="0" smtClean="0"/>
              <a:t>(‘</a:t>
            </a:r>
            <a:r>
              <a:rPr lang="pt-BR" dirty="0" err="1" smtClean="0"/>
              <a:t>abcdefghijk</a:t>
            </a:r>
            <a:r>
              <a:rPr lang="pt-BR" dirty="0" smtClean="0"/>
              <a:t>’, 5)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00680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9233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Tecnologias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smtClean="0"/>
              <a:t>Python 2.7</a:t>
            </a:r>
          </a:p>
          <a:p>
            <a:pPr marL="342900" lvl="1" indent="0">
              <a:buNone/>
            </a:pPr>
            <a:r>
              <a:rPr lang="pt-BR" dirty="0" err="1" smtClean="0"/>
              <a:t>Kivy</a:t>
            </a:r>
            <a:r>
              <a:rPr lang="pt-BR" dirty="0" smtClean="0"/>
              <a:t> </a:t>
            </a:r>
            <a:r>
              <a:rPr lang="pt-BR" dirty="0"/>
              <a:t>(</a:t>
            </a:r>
            <a:r>
              <a:rPr lang="pt-BR" dirty="0" smtClean="0"/>
              <a:t>PDV)</a:t>
            </a:r>
          </a:p>
          <a:p>
            <a:pPr marL="342900" lvl="1" indent="0">
              <a:buNone/>
            </a:pPr>
            <a:r>
              <a:rPr lang="pt-BR" dirty="0" err="1" smtClean="0"/>
              <a:t>Pyramid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err="1" smtClean="0"/>
              <a:t>Django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Javascript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err="1" smtClean="0"/>
              <a:t>jQuery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smtClean="0"/>
              <a:t>Angular JS</a:t>
            </a:r>
          </a:p>
          <a:p>
            <a:pPr marL="0" indent="0">
              <a:buNone/>
            </a:pPr>
            <a:r>
              <a:rPr lang="pt-BR" dirty="0" smtClean="0"/>
              <a:t>HTML</a:t>
            </a:r>
          </a:p>
          <a:p>
            <a:pPr marL="0" indent="0">
              <a:buNone/>
            </a:pPr>
            <a:r>
              <a:rPr lang="pt-BR" dirty="0" smtClean="0"/>
              <a:t>CSS</a:t>
            </a:r>
          </a:p>
          <a:p>
            <a:pPr marL="0" indent="0">
              <a:buNone/>
            </a:pPr>
            <a:r>
              <a:rPr lang="pt-BR" dirty="0" err="1" smtClean="0"/>
              <a:t>MySql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SQLite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605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Tratamento de exceções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 smtClean="0"/>
              <a:t>SyntaxError</a:t>
            </a:r>
            <a:r>
              <a:rPr lang="pt-BR" dirty="0" smtClean="0"/>
              <a:t>, </a:t>
            </a:r>
            <a:r>
              <a:rPr lang="pt-BR" dirty="0" err="1" smtClean="0"/>
              <a:t>TypeError</a:t>
            </a:r>
            <a:r>
              <a:rPr lang="pt-BR" dirty="0" smtClean="0"/>
              <a:t>, </a:t>
            </a:r>
            <a:r>
              <a:rPr lang="pt-BR" dirty="0" err="1" smtClean="0"/>
              <a:t>NameError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772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077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77707" y="357107"/>
            <a:ext cx="6447501" cy="1369936"/>
          </a:xfrm>
        </p:spPr>
        <p:txBody>
          <a:bodyPr/>
          <a:lstStyle/>
          <a:p>
            <a:r>
              <a:rPr lang="pt-BR" dirty="0" smtClean="0"/>
              <a:t>Orientação </a:t>
            </a:r>
            <a:r>
              <a:rPr lang="pt-BR" dirty="0"/>
              <a:t>a Objetos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156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Java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144524"/>
            <a:ext cx="7895335" cy="4238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Gerente {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nome;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double</a:t>
            </a:r>
            <a:r>
              <a:rPr lang="pt-BR" dirty="0"/>
              <a:t> salario;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senha;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numeroDeFuncionariosGerenciados</a:t>
            </a:r>
            <a:r>
              <a:rPr lang="pt-BR" dirty="0"/>
              <a:t>;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boolean</a:t>
            </a:r>
            <a:r>
              <a:rPr lang="pt-BR" dirty="0"/>
              <a:t> autentica(</a:t>
            </a:r>
            <a:r>
              <a:rPr lang="pt-BR" dirty="0" err="1"/>
              <a:t>int</a:t>
            </a:r>
            <a:r>
              <a:rPr lang="pt-BR" dirty="0"/>
              <a:t> senha) {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if</a:t>
            </a:r>
            <a:r>
              <a:rPr lang="pt-BR" dirty="0"/>
              <a:t> (</a:t>
            </a:r>
            <a:r>
              <a:rPr lang="pt-BR" dirty="0" err="1"/>
              <a:t>this.senha</a:t>
            </a:r>
            <a:r>
              <a:rPr lang="pt-BR" dirty="0"/>
              <a:t> == senha) {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System.out.println</a:t>
            </a:r>
            <a:r>
              <a:rPr lang="pt-BR" dirty="0"/>
              <a:t>("Acesso Permitido!");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;</a:t>
            </a:r>
          </a:p>
          <a:p>
            <a:pPr marL="0" indent="0">
              <a:buNone/>
            </a:pPr>
            <a:r>
              <a:rPr lang="pt-BR" dirty="0"/>
              <a:t>        } </a:t>
            </a:r>
            <a:r>
              <a:rPr lang="pt-BR" dirty="0" err="1"/>
              <a:t>else</a:t>
            </a:r>
            <a:r>
              <a:rPr lang="pt-BR" dirty="0"/>
              <a:t> {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System.out.println</a:t>
            </a:r>
            <a:r>
              <a:rPr lang="pt-BR" dirty="0"/>
              <a:t>("Acesso Negado!");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false;</a:t>
            </a:r>
          </a:p>
          <a:p>
            <a:pPr marL="0" indent="0">
              <a:buNone/>
            </a:pPr>
            <a:r>
              <a:rPr lang="pt-BR" dirty="0"/>
              <a:t>        }</a:t>
            </a:r>
          </a:p>
          <a:p>
            <a:pPr marL="0" indent="0">
              <a:buNone/>
            </a:pPr>
            <a:r>
              <a:rPr lang="pt-BR" dirty="0"/>
              <a:t>    }</a:t>
            </a:r>
          </a:p>
          <a:p>
            <a:pPr marL="0" indent="0">
              <a:buNone/>
            </a:pPr>
            <a:r>
              <a:rPr lang="pt-BR" dirty="0" smtClean="0"/>
              <a:t>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3106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Python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0" y="1112520"/>
            <a:ext cx="6447501" cy="41198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err="1" smtClean="0"/>
              <a:t>class</a:t>
            </a:r>
            <a:r>
              <a:rPr lang="pt-BR" dirty="0" smtClean="0"/>
              <a:t> </a:t>
            </a:r>
            <a:r>
              <a:rPr lang="pt-BR" dirty="0"/>
              <a:t>Gerente(</a:t>
            </a:r>
            <a:r>
              <a:rPr lang="pt-BR" dirty="0" err="1"/>
              <a:t>object</a:t>
            </a:r>
            <a:r>
              <a:rPr lang="pt-BR" dirty="0"/>
              <a:t>):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def</a:t>
            </a:r>
            <a:r>
              <a:rPr lang="pt-BR" dirty="0"/>
              <a:t> __</a:t>
            </a:r>
            <a:r>
              <a:rPr lang="pt-BR" dirty="0" err="1"/>
              <a:t>init</a:t>
            </a:r>
            <a:r>
              <a:rPr lang="pt-BR" dirty="0"/>
              <a:t>__(self, nome, </a:t>
            </a:r>
            <a:r>
              <a:rPr lang="pt-BR" dirty="0" err="1"/>
              <a:t>cpf</a:t>
            </a:r>
            <a:r>
              <a:rPr lang="pt-BR" dirty="0"/>
              <a:t>, salario, senha):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self.nome</a:t>
            </a:r>
            <a:r>
              <a:rPr lang="pt-BR" dirty="0"/>
              <a:t> = nome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self.cpf</a:t>
            </a:r>
            <a:r>
              <a:rPr lang="pt-BR" dirty="0"/>
              <a:t> = </a:t>
            </a:r>
            <a:r>
              <a:rPr lang="pt-BR" dirty="0" err="1"/>
              <a:t>cpf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self.salario</a:t>
            </a:r>
            <a:r>
              <a:rPr lang="pt-BR" dirty="0"/>
              <a:t> = salario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self.senha</a:t>
            </a:r>
            <a:r>
              <a:rPr lang="pt-BR" dirty="0"/>
              <a:t> = senha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self.numeroDeFuncionariosGerenciados</a:t>
            </a:r>
            <a:r>
              <a:rPr lang="pt-BR" dirty="0"/>
              <a:t> = </a:t>
            </a:r>
            <a:r>
              <a:rPr lang="pt-BR" dirty="0" smtClean="0"/>
              <a:t>0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    </a:t>
            </a:r>
            <a:r>
              <a:rPr lang="pt-BR" dirty="0" err="1" smtClean="0"/>
              <a:t>def</a:t>
            </a:r>
            <a:r>
              <a:rPr lang="pt-BR" dirty="0" smtClean="0"/>
              <a:t> </a:t>
            </a:r>
            <a:r>
              <a:rPr lang="pt-BR" dirty="0"/>
              <a:t>autentica(self, senha):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self.senha</a:t>
            </a:r>
            <a:r>
              <a:rPr lang="pt-BR" dirty="0"/>
              <a:t> == senha: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print</a:t>
            </a:r>
            <a:r>
              <a:rPr lang="pt-BR" dirty="0"/>
              <a:t> "Acesso Permitido!"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else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print</a:t>
            </a:r>
            <a:r>
              <a:rPr lang="pt-BR" dirty="0"/>
              <a:t> "Acesso Negado!"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False</a:t>
            </a:r>
          </a:p>
        </p:txBody>
      </p:sp>
    </p:spTree>
    <p:extLst>
      <p:ext uri="{BB962C8B-B14F-4D97-AF65-F5344CB8AC3E}">
        <p14:creationId xmlns:p14="http://schemas.microsoft.com/office/powerpoint/2010/main" val="24161928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Classes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 smtClean="0"/>
              <a:t>Declaração de classes</a:t>
            </a:r>
          </a:p>
          <a:p>
            <a:pPr>
              <a:spcBef>
                <a:spcPts val="0"/>
              </a:spcBef>
            </a:pPr>
            <a:r>
              <a:rPr lang="pt-BR" dirty="0" smtClean="0"/>
              <a:t>Construtores (</a:t>
            </a:r>
            <a:r>
              <a:rPr lang="pt-BR" dirty="0" err="1" smtClean="0"/>
              <a:t>init</a:t>
            </a:r>
            <a:r>
              <a:rPr lang="pt-BR" dirty="0" smtClean="0"/>
              <a:t>)</a:t>
            </a:r>
          </a:p>
          <a:p>
            <a:pPr>
              <a:spcBef>
                <a:spcPts val="0"/>
              </a:spcBef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 smtClean="0"/>
          </a:p>
          <a:p>
            <a:pPr>
              <a:spcBef>
                <a:spcPts val="0"/>
              </a:spcBef>
            </a:pPr>
            <a:endParaRPr lang="pt-BR" dirty="0"/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MinhaClasse</a:t>
            </a:r>
            <a:r>
              <a:rPr lang="pt-BR" dirty="0"/>
              <a:t>: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"""Um exemplo simples de classe"""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i = 12345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</a:t>
            </a:r>
            <a:r>
              <a:rPr lang="pt-BR" dirty="0" err="1"/>
              <a:t>def</a:t>
            </a:r>
            <a:r>
              <a:rPr lang="pt-BR" dirty="0"/>
              <a:t> f(self):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    </a:t>
            </a:r>
            <a:r>
              <a:rPr lang="pt-BR" dirty="0" err="1"/>
              <a:t>return</a:t>
            </a:r>
            <a:r>
              <a:rPr lang="pt-BR" dirty="0"/>
              <a:t> 'olá, mundo'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61759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Instâncias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 smtClean="0"/>
              <a:t>Atributos</a:t>
            </a:r>
          </a:p>
          <a:p>
            <a:pPr>
              <a:spcBef>
                <a:spcPts val="0"/>
              </a:spcBef>
            </a:pPr>
            <a:r>
              <a:rPr lang="pt-BR" dirty="0" smtClean="0"/>
              <a:t>Métodos</a:t>
            </a:r>
          </a:p>
          <a:p>
            <a:pPr>
              <a:spcBef>
                <a:spcPts val="0"/>
              </a:spcBef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2222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Métodos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Funções definidas dentro da classe</a:t>
            </a:r>
          </a:p>
          <a:p>
            <a:r>
              <a:rPr lang="pt-BR" dirty="0" smtClean="0"/>
              <a:t>O primeiro parâmetro de um método faz referência ao objeto, e por convenção se utiliza “</a:t>
            </a:r>
            <a:r>
              <a:rPr lang="pt-BR" i="1" dirty="0" smtClean="0"/>
              <a:t>self”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71638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__</a:t>
            </a:r>
            <a:r>
              <a:rPr lang="pt-BR" dirty="0" err="1" smtClean="0"/>
              <a:t>init</a:t>
            </a:r>
            <a:r>
              <a:rPr lang="pt-BR" dirty="0" smtClean="0"/>
              <a:t>__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Método construtor.</a:t>
            </a:r>
          </a:p>
          <a:p>
            <a:r>
              <a:rPr lang="pt-BR" dirty="0" smtClean="0"/>
              <a:t>É chamado automaticamente quando a classe é instanciada.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59087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Métodos de Classe e Estáticos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000" b="1" dirty="0" smtClean="0"/>
              <a:t>@</a:t>
            </a:r>
            <a:r>
              <a:rPr lang="pt-BR" sz="2000" b="1" dirty="0" err="1"/>
              <a:t>staticmethod</a:t>
            </a:r>
            <a:r>
              <a:rPr lang="pt-BR" sz="2000" b="1" dirty="0"/>
              <a:t> </a:t>
            </a:r>
          </a:p>
          <a:p>
            <a:r>
              <a:rPr lang="pt-BR" sz="2000" b="1" dirty="0"/>
              <a:t>@</a:t>
            </a:r>
            <a:r>
              <a:rPr lang="pt-BR" sz="2000" b="1" dirty="0" err="1"/>
              <a:t>classmethod</a:t>
            </a:r>
            <a:endParaRPr lang="pt-BR" sz="2000" b="1" dirty="0"/>
          </a:p>
          <a:p>
            <a:pPr lvl="1"/>
            <a:r>
              <a:rPr lang="pt-BR" dirty="0" err="1" smtClean="0"/>
              <a:t>cls</a:t>
            </a:r>
            <a:endParaRPr lang="pt-BR" dirty="0" smtClean="0"/>
          </a:p>
          <a:p>
            <a:pPr lvl="1"/>
            <a:r>
              <a:rPr lang="pt-BR" dirty="0" smtClean="0"/>
              <a:t>pode ser chamado da classe ou da instância</a:t>
            </a:r>
            <a:endParaRPr lang="pt-BR" dirty="0"/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750014" y="1620442"/>
            <a:ext cx="2095928" cy="83508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/>
          <p:cNvCxnSpPr>
            <a:stCxn id="4" idx="3"/>
          </p:cNvCxnSpPr>
          <p:nvPr/>
        </p:nvCxnSpPr>
        <p:spPr>
          <a:xfrm flipV="1">
            <a:off x="2845942" y="1921267"/>
            <a:ext cx="885809" cy="116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3828092" y="1346739"/>
            <a:ext cx="3454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decorators</a:t>
            </a:r>
            <a:endParaRPr lang="pt-BR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3252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Sintaxe</a:t>
            </a:r>
            <a:endParaRPr lang="pt-BR" dirty="0"/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660401" y="17728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err="1" smtClean="0"/>
              <a:t>Identações</a:t>
            </a:r>
            <a:endParaRPr lang="pt-BR" dirty="0" smtClean="0"/>
          </a:p>
          <a:p>
            <a:r>
              <a:rPr lang="pt-BR" dirty="0" smtClean="0"/>
              <a:t>Boa Legibilidade</a:t>
            </a:r>
          </a:p>
          <a:p>
            <a:r>
              <a:rPr lang="pt-BR" dirty="0" smtClean="0"/>
              <a:t>Uso de caracteres reduzido</a:t>
            </a:r>
          </a:p>
          <a:p>
            <a:endParaRPr lang="pt-BR" dirty="0" smtClean="0"/>
          </a:p>
          <a:p>
            <a:r>
              <a:rPr lang="pt-BR" dirty="0" err="1" smtClean="0"/>
              <a:t>PEPs</a:t>
            </a:r>
            <a:r>
              <a:rPr lang="pt-BR" dirty="0" smtClean="0"/>
              <a:t> - </a:t>
            </a:r>
            <a:r>
              <a:rPr lang="pt-BR" dirty="0"/>
              <a:t>Python </a:t>
            </a:r>
            <a:r>
              <a:rPr lang="pt-BR" dirty="0" err="1"/>
              <a:t>Enhancement</a:t>
            </a:r>
            <a:r>
              <a:rPr lang="pt-BR" dirty="0"/>
              <a:t> </a:t>
            </a:r>
            <a:r>
              <a:rPr lang="pt-BR" dirty="0" err="1"/>
              <a:t>Proposals</a:t>
            </a:r>
            <a:r>
              <a:rPr lang="pt-BR" dirty="0"/>
              <a:t> </a:t>
            </a:r>
            <a:r>
              <a:rPr lang="pt-BR" dirty="0" smtClean="0"/>
              <a:t>(propostas de aprimoramento)</a:t>
            </a:r>
          </a:p>
          <a:p>
            <a:pPr lvl="1"/>
            <a:r>
              <a:rPr lang="pt-BR" dirty="0">
                <a:hlinkClick r:id="rId2"/>
              </a:rPr>
              <a:t>https://www.python.org/dev/peps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4746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Herança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i="1" dirty="0" err="1"/>
              <a:t>object</a:t>
            </a:r>
            <a:r>
              <a:rPr lang="pt-BR" dirty="0"/>
              <a:t> é a classe base padrão</a:t>
            </a:r>
          </a:p>
          <a:p>
            <a:r>
              <a:rPr lang="pt-BR" dirty="0" smtClean="0"/>
              <a:t>sintaxe:</a:t>
            </a:r>
          </a:p>
          <a:p>
            <a:pPr marL="342900" lvl="1" indent="0">
              <a:buNone/>
            </a:pP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DerivedClassName</a:t>
            </a:r>
            <a:r>
              <a:rPr lang="pt-BR" dirty="0"/>
              <a:t>(</a:t>
            </a:r>
            <a:r>
              <a:rPr lang="pt-BR" dirty="0" err="1"/>
              <a:t>BaseClassName</a:t>
            </a:r>
            <a:r>
              <a:rPr lang="pt-BR" dirty="0"/>
              <a:t>):</a:t>
            </a:r>
          </a:p>
          <a:p>
            <a:pPr marL="342900" lvl="1" indent="0">
              <a:buNone/>
            </a:pPr>
            <a:r>
              <a:rPr lang="pt-BR" dirty="0" smtClean="0"/>
              <a:t>...    </a:t>
            </a:r>
          </a:p>
          <a:p>
            <a:pPr marL="342900" lvl="1" indent="0">
              <a:buNone/>
            </a:pPr>
            <a:endParaRPr lang="pt-BR" dirty="0"/>
          </a:p>
          <a:p>
            <a:pPr marL="342900" lvl="1" indent="0">
              <a:buNone/>
            </a:pPr>
            <a:r>
              <a:rPr lang="en-US" dirty="0"/>
              <a:t>class C(B):</a:t>
            </a:r>
          </a:p>
          <a:p>
            <a:pPr marL="342900" lvl="1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method(self, </a:t>
            </a:r>
            <a:r>
              <a:rPr lang="en-US" dirty="0" err="1"/>
              <a:t>arg</a:t>
            </a:r>
            <a:r>
              <a:rPr lang="en-US" dirty="0"/>
              <a:t>):</a:t>
            </a:r>
          </a:p>
          <a:p>
            <a:pPr marL="342900" lvl="1" indent="0">
              <a:buNone/>
            </a:pPr>
            <a:r>
              <a:rPr lang="en-US" dirty="0"/>
              <a:t>        super(C, self).method(</a:t>
            </a:r>
            <a:r>
              <a:rPr lang="en-US" dirty="0" err="1"/>
              <a:t>arg</a:t>
            </a:r>
            <a:r>
              <a:rPr lang="en-US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1287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247450"/>
            <a:ext cx="3791625" cy="3801206"/>
          </a:xfrm>
          <a:prstGeom prst="roundRect">
            <a:avLst>
              <a:gd name="adj" fmla="val 3839"/>
            </a:avLst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Base(object):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/>
              <a:t>        print '</a:t>
            </a:r>
            <a:r>
              <a:rPr lang="en-US" dirty="0" err="1"/>
              <a:t>Construindo</a:t>
            </a:r>
            <a:r>
              <a:rPr lang="en-US" dirty="0"/>
              <a:t> a </a:t>
            </a:r>
            <a:r>
              <a:rPr lang="en-US" dirty="0" err="1"/>
              <a:t>classe</a:t>
            </a:r>
            <a:r>
              <a:rPr lang="en-US" dirty="0"/>
              <a:t> Base'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class </a:t>
            </a:r>
            <a:r>
              <a:rPr lang="en-US" dirty="0" err="1"/>
              <a:t>Derivada</a:t>
            </a:r>
            <a:r>
              <a:rPr lang="en-US" dirty="0"/>
              <a:t>(Base):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/>
              <a:t>        print '</a:t>
            </a:r>
            <a:r>
              <a:rPr lang="en-US" dirty="0" err="1"/>
              <a:t>Construindo</a:t>
            </a:r>
            <a:r>
              <a:rPr lang="en-US" dirty="0"/>
              <a:t> 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Derivada</a:t>
            </a:r>
            <a:r>
              <a:rPr lang="en-US" dirty="0"/>
              <a:t>'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= </a:t>
            </a:r>
            <a:r>
              <a:rPr lang="en-US" dirty="0" err="1"/>
              <a:t>Derivada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pt-BR" dirty="0"/>
              <a:t> o construtor de Base não foi chamado em nenhum momento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1595728" y="3090912"/>
            <a:ext cx="344542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 smtClean="0"/>
          </a:p>
          <a:p>
            <a:pPr marL="0" indent="0">
              <a:buFont typeface="Wingdings 3" charset="2"/>
              <a:buNone/>
            </a:pPr>
            <a:endParaRPr lang="pt-BR" dirty="0"/>
          </a:p>
        </p:txBody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super</a:t>
            </a:r>
            <a:r>
              <a:rPr lang="pt-BR" dirty="0" smtClean="0"/>
              <a:t>()</a:t>
            </a:r>
            <a:endParaRPr lang="pt-BR" dirty="0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5856051" y="2066467"/>
            <a:ext cx="3445421" cy="946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Derivada</a:t>
            </a:r>
            <a:r>
              <a:rPr lang="en-US" dirty="0" smtClean="0"/>
              <a:t>(Base):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    </a:t>
            </a:r>
            <a:r>
              <a:rPr lang="en-US" dirty="0" err="1" smtClean="0"/>
              <a:t>def</a:t>
            </a:r>
            <a:r>
              <a:rPr lang="en-US" dirty="0" smtClean="0"/>
              <a:t> __</a:t>
            </a:r>
            <a:r>
              <a:rPr lang="en-US" dirty="0" err="1" smtClean="0"/>
              <a:t>init</a:t>
            </a:r>
            <a:r>
              <a:rPr lang="en-US" dirty="0" smtClean="0"/>
              <a:t>__(self):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Base.__</a:t>
            </a:r>
            <a:r>
              <a:rPr lang="en-US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init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__(self)</a:t>
            </a:r>
          </a:p>
          <a:p>
            <a:pPr marL="0" indent="0">
              <a:buFont typeface="Wingdings 3" charset="2"/>
              <a:buNone/>
            </a:pPr>
            <a:endParaRPr lang="en-US" dirty="0" smtClean="0"/>
          </a:p>
        </p:txBody>
      </p:sp>
      <p:cxnSp>
        <p:nvCxnSpPr>
          <p:cNvPr id="17" name="Conector de seta reta 16"/>
          <p:cNvCxnSpPr/>
          <p:nvPr/>
        </p:nvCxnSpPr>
        <p:spPr>
          <a:xfrm flipV="1">
            <a:off x="4299626" y="2238050"/>
            <a:ext cx="1556425" cy="910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4299626" y="3148053"/>
            <a:ext cx="1478604" cy="967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5778230" y="4048328"/>
            <a:ext cx="3445421" cy="1709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/>
              <a:t>Derivada</a:t>
            </a:r>
            <a:r>
              <a:rPr lang="en-US" dirty="0"/>
              <a:t>(Base):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super(</a:t>
            </a:r>
            <a:r>
              <a:rPr lang="en-US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Derivada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self).__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init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__()</a:t>
            </a:r>
            <a:endParaRPr lang="pt-B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880010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Herança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Herança múltipla</a:t>
            </a:r>
          </a:p>
          <a:p>
            <a:endParaRPr lang="pt-BR" dirty="0"/>
          </a:p>
          <a:p>
            <a:r>
              <a:rPr lang="pt-BR" dirty="0" err="1" smtClean="0"/>
              <a:t>isinstance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issubclass</a:t>
            </a:r>
            <a:r>
              <a:rPr lang="pt-BR" dirty="0" smtClean="0"/>
              <a:t>()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9588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57"/>
          <a:stretch/>
        </p:blipFill>
        <p:spPr>
          <a:xfrm>
            <a:off x="580369" y="952500"/>
            <a:ext cx="7988278" cy="3770616"/>
          </a:xfrm>
        </p:spPr>
      </p:pic>
    </p:spTree>
    <p:extLst>
      <p:ext uri="{BB962C8B-B14F-4D97-AF65-F5344CB8AC3E}">
        <p14:creationId xmlns:p14="http://schemas.microsoft.com/office/powerpoint/2010/main" val="21893856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1"/>
            <a:ext cx="7834615" cy="3434443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Veículo</a:t>
            </a:r>
          </a:p>
          <a:p>
            <a:pPr lvl="1"/>
            <a:r>
              <a:rPr lang="pt-BR" dirty="0" smtClean="0"/>
              <a:t>Carro</a:t>
            </a:r>
          </a:p>
          <a:p>
            <a:pPr lvl="1"/>
            <a:r>
              <a:rPr lang="pt-BR" dirty="0" smtClean="0"/>
              <a:t>Avião</a:t>
            </a:r>
          </a:p>
          <a:p>
            <a:pPr lvl="1"/>
            <a:r>
              <a:rPr lang="pt-BR" dirty="0" smtClean="0"/>
              <a:t>Bicicleta</a:t>
            </a:r>
          </a:p>
          <a:p>
            <a:pPr lvl="1"/>
            <a:endParaRPr lang="pt-BR" dirty="0"/>
          </a:p>
          <a:p>
            <a:r>
              <a:rPr lang="pt-BR" dirty="0" smtClean="0"/>
              <a:t>atributos:</a:t>
            </a:r>
          </a:p>
          <a:p>
            <a:pPr lvl="1"/>
            <a:r>
              <a:rPr lang="pt-BR" dirty="0" smtClean="0"/>
              <a:t>modelo</a:t>
            </a:r>
          </a:p>
          <a:p>
            <a:pPr lvl="1"/>
            <a:r>
              <a:rPr lang="pt-BR" dirty="0" smtClean="0"/>
              <a:t>velocidade</a:t>
            </a:r>
          </a:p>
          <a:p>
            <a:pPr lvl="1"/>
            <a:r>
              <a:rPr lang="pt-BR" dirty="0" smtClean="0"/>
              <a:t>combustível</a:t>
            </a:r>
          </a:p>
          <a:p>
            <a:pPr lvl="1"/>
            <a:r>
              <a:rPr lang="pt-BR" dirty="0" smtClean="0"/>
              <a:t>portas</a:t>
            </a:r>
          </a:p>
          <a:p>
            <a:pPr lvl="1"/>
            <a:r>
              <a:rPr lang="pt-BR" dirty="0" smtClean="0"/>
              <a:t>peso</a:t>
            </a:r>
          </a:p>
          <a:p>
            <a:pPr lvl="1"/>
            <a:r>
              <a:rPr lang="pt-BR" dirty="0" smtClean="0"/>
              <a:t>consumo</a:t>
            </a:r>
          </a:p>
          <a:p>
            <a:r>
              <a:rPr lang="pt-BR" dirty="0" smtClean="0"/>
              <a:t>funções:</a:t>
            </a:r>
          </a:p>
          <a:p>
            <a:pPr lvl="1"/>
            <a:r>
              <a:rPr lang="pt-BR" dirty="0" smtClean="0"/>
              <a:t>abastecer</a:t>
            </a:r>
          </a:p>
          <a:p>
            <a:pPr lvl="1"/>
            <a:r>
              <a:rPr lang="pt-BR" dirty="0" smtClean="0"/>
              <a:t>andar</a:t>
            </a:r>
          </a:p>
          <a:p>
            <a:pPr lvl="1"/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06847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Args</a:t>
            </a:r>
            <a:r>
              <a:rPr lang="pt-BR" dirty="0" smtClean="0"/>
              <a:t> e </a:t>
            </a:r>
            <a:r>
              <a:rPr lang="pt-BR" dirty="0" err="1" smtClean="0"/>
              <a:t>Kwargs</a:t>
            </a:r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'a </a:t>
            </a:r>
            <a:r>
              <a:rPr lang="pt-BR" dirty="0" smtClean="0"/>
              <a:t>teste'.</a:t>
            </a:r>
            <a:r>
              <a:rPr lang="pt-BR" dirty="0" err="1"/>
              <a:t>replace</a:t>
            </a:r>
            <a:r>
              <a:rPr lang="pt-BR" dirty="0"/>
              <a:t>('a ', 'o </a:t>
            </a:r>
            <a:r>
              <a:rPr lang="pt-BR" dirty="0" smtClean="0"/>
              <a:t>')</a:t>
            </a:r>
          </a:p>
          <a:p>
            <a:r>
              <a:rPr lang="pt-BR" dirty="0" err="1" smtClean="0"/>
              <a:t>args</a:t>
            </a:r>
            <a:r>
              <a:rPr lang="pt-BR" dirty="0" smtClean="0"/>
              <a:t> </a:t>
            </a:r>
            <a:r>
              <a:rPr lang="pt-BR" dirty="0"/>
              <a:t>= ['a ','o '] </a:t>
            </a:r>
          </a:p>
          <a:p>
            <a:r>
              <a:rPr lang="pt-BR" dirty="0" smtClean="0"/>
              <a:t>'a teste'.</a:t>
            </a:r>
            <a:r>
              <a:rPr lang="pt-BR" dirty="0" err="1"/>
              <a:t>replace</a:t>
            </a:r>
            <a:r>
              <a:rPr lang="pt-BR" dirty="0"/>
              <a:t>(</a:t>
            </a:r>
            <a:r>
              <a:rPr lang="pt-BR" dirty="0" err="1"/>
              <a:t>args</a:t>
            </a:r>
            <a:r>
              <a:rPr lang="pt-BR" dirty="0" smtClean="0"/>
              <a:t>)</a:t>
            </a:r>
            <a:endParaRPr lang="pt-BR" dirty="0"/>
          </a:p>
          <a:p>
            <a:r>
              <a:rPr lang="pt-BR" dirty="0" smtClean="0"/>
              <a:t>'a teste'.</a:t>
            </a:r>
            <a:r>
              <a:rPr lang="pt-BR" dirty="0" err="1"/>
              <a:t>replace</a:t>
            </a:r>
            <a:r>
              <a:rPr lang="pt-BR" dirty="0"/>
              <a:t>(*</a:t>
            </a:r>
            <a:r>
              <a:rPr lang="pt-BR" dirty="0" err="1"/>
              <a:t>args</a:t>
            </a:r>
            <a:r>
              <a:rPr lang="pt-B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3372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77707" y="357107"/>
            <a:ext cx="6447501" cy="1369936"/>
          </a:xfrm>
        </p:spPr>
        <p:txBody>
          <a:bodyPr/>
          <a:lstStyle/>
          <a:p>
            <a:r>
              <a:rPr lang="pt-BR" dirty="0" err="1" smtClean="0"/>
              <a:t>Django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186" y="2144463"/>
            <a:ext cx="24384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0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</a:t>
            </a:r>
            <a:r>
              <a:rPr lang="pt-BR" dirty="0" smtClean="0"/>
              <a:t>rameworks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Django</a:t>
            </a:r>
            <a:endParaRPr lang="pt-BR" dirty="0" smtClean="0"/>
          </a:p>
          <a:p>
            <a:r>
              <a:rPr lang="pt-BR" dirty="0" err="1" smtClean="0"/>
              <a:t>Pyramid</a:t>
            </a:r>
            <a:endParaRPr lang="pt-BR" dirty="0" smtClean="0"/>
          </a:p>
          <a:p>
            <a:r>
              <a:rPr lang="pt-BR" dirty="0" err="1" smtClean="0"/>
              <a:t>Flask</a:t>
            </a:r>
            <a:endParaRPr lang="pt-BR" dirty="0" smtClean="0"/>
          </a:p>
          <a:p>
            <a:r>
              <a:rPr lang="pt-BR" dirty="0" err="1" smtClean="0"/>
              <a:t>Kivy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204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um projeto em </a:t>
            </a:r>
            <a:r>
              <a:rPr lang="pt-BR" dirty="0" err="1"/>
              <a:t>Django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BR" dirty="0" smtClean="0"/>
          </a:p>
          <a:p>
            <a:r>
              <a:rPr lang="pt-BR" dirty="0" err="1"/>
              <a:t>django-admin</a:t>
            </a:r>
            <a:r>
              <a:rPr lang="pt-BR" dirty="0"/>
              <a:t> </a:t>
            </a:r>
            <a:r>
              <a:rPr lang="pt-BR" dirty="0" err="1"/>
              <a:t>startproject</a:t>
            </a:r>
            <a:r>
              <a:rPr lang="pt-BR" dirty="0"/>
              <a:t> </a:t>
            </a:r>
            <a:r>
              <a:rPr lang="pt-BR" dirty="0" err="1" smtClean="0"/>
              <a:t>cake_project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runserver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startapp</a:t>
            </a:r>
            <a:r>
              <a:rPr lang="pt-BR" dirty="0" smtClean="0"/>
              <a:t> </a:t>
            </a:r>
            <a:r>
              <a:rPr lang="pt-BR" dirty="0" err="1" smtClean="0"/>
              <a:t>products</a:t>
            </a:r>
            <a:endParaRPr lang="pt-BR" dirty="0" smtClean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964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Database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MySQL</a:t>
            </a:r>
          </a:p>
          <a:p>
            <a:pPr marL="0" indent="0">
              <a:buNone/>
            </a:pPr>
            <a:r>
              <a:rPr lang="pt-BR" dirty="0" err="1" smtClean="0"/>
              <a:t>SQLite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843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Java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Hello</a:t>
            </a:r>
            <a:r>
              <a:rPr lang="pt-BR" dirty="0"/>
              <a:t>{</a:t>
            </a:r>
          </a:p>
          <a:p>
            <a:pPr marL="0" indent="0">
              <a:buNone/>
            </a:pPr>
            <a:r>
              <a:rPr lang="pt-BR" dirty="0"/>
              <a:t>  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(</a:t>
            </a:r>
            <a:r>
              <a:rPr lang="pt-BR" dirty="0" err="1"/>
              <a:t>String</a:t>
            </a:r>
            <a:r>
              <a:rPr lang="pt-BR" dirty="0"/>
              <a:t>[] </a:t>
            </a:r>
            <a:r>
              <a:rPr lang="pt-BR" dirty="0" err="1"/>
              <a:t>args</a:t>
            </a:r>
            <a:r>
              <a:rPr lang="pt-BR" dirty="0"/>
              <a:t>){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System.out.println</a:t>
            </a:r>
            <a:r>
              <a:rPr lang="pt-BR" dirty="0"/>
              <a:t>("</a:t>
            </a:r>
            <a:r>
              <a:rPr lang="pt-BR" dirty="0" err="1"/>
              <a:t>Hello</a:t>
            </a:r>
            <a:r>
              <a:rPr lang="pt-BR" dirty="0"/>
              <a:t>, world!");</a:t>
            </a:r>
          </a:p>
          <a:p>
            <a:pPr marL="0" indent="0">
              <a:buNone/>
            </a:pPr>
            <a:r>
              <a:rPr lang="pt-BR" dirty="0"/>
              <a:t>  }</a:t>
            </a:r>
          </a:p>
          <a:p>
            <a:pPr marL="0" indent="0"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383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Migrações de banco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/>
              <a:t>makemigrations</a:t>
            </a:r>
            <a:r>
              <a:rPr lang="pt-BR" dirty="0"/>
              <a:t> </a:t>
            </a:r>
            <a:r>
              <a:rPr lang="pt-BR" dirty="0" err="1" smtClean="0"/>
              <a:t>products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/>
              <a:t>migrate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67311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Database</a:t>
            </a:r>
            <a:r>
              <a:rPr lang="pt-BR" dirty="0" smtClean="0"/>
              <a:t> API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shell</a:t>
            </a:r>
            <a:endParaRPr lang="pt-BR" dirty="0" smtClean="0"/>
          </a:p>
          <a:p>
            <a:endParaRPr lang="pt-BR" dirty="0" smtClean="0"/>
          </a:p>
          <a:p>
            <a:r>
              <a:rPr lang="en-US" dirty="0"/>
              <a:t> a = Product(name='</a:t>
            </a:r>
            <a:r>
              <a:rPr lang="en-US" dirty="0" err="1"/>
              <a:t>tenis</a:t>
            </a:r>
            <a:r>
              <a:rPr lang="en-US" dirty="0"/>
              <a:t>', </a:t>
            </a:r>
            <a:r>
              <a:rPr lang="en-US" dirty="0" err="1"/>
              <a:t>price_sell</a:t>
            </a:r>
            <a:r>
              <a:rPr lang="en-US" dirty="0"/>
              <a:t>=10)</a:t>
            </a:r>
          </a:p>
          <a:p>
            <a:r>
              <a:rPr lang="en-US" dirty="0"/>
              <a:t> </a:t>
            </a:r>
            <a:r>
              <a:rPr lang="en-US" dirty="0" err="1" smtClean="0"/>
              <a:t>a.save</a:t>
            </a:r>
            <a:r>
              <a:rPr lang="en-US" dirty="0" smtClean="0"/>
              <a:t>()</a:t>
            </a:r>
          </a:p>
          <a:p>
            <a:endParaRPr lang="en-US" dirty="0"/>
          </a:p>
          <a:p>
            <a:r>
              <a:rPr lang="en-US" dirty="0" err="1" smtClean="0"/>
              <a:t>Product.objects.filter</a:t>
            </a:r>
            <a:r>
              <a:rPr lang="en-US" dirty="0" smtClean="0"/>
              <a:t>(id=1)</a:t>
            </a:r>
          </a:p>
          <a:p>
            <a:pPr lvl="1"/>
            <a:r>
              <a:rPr lang="en-US" dirty="0">
                <a:hlinkClick r:id="rId2"/>
              </a:rPr>
              <a:t>https://docs.djangoproject.com/en/2.0/ref/models/querysets/#</a:t>
            </a:r>
            <a:r>
              <a:rPr lang="en-US" dirty="0" smtClean="0">
                <a:hlinkClick r:id="rId2"/>
              </a:rPr>
              <a:t>id4</a:t>
            </a:r>
            <a:r>
              <a:rPr lang="en-US" dirty="0" smtClean="0"/>
              <a:t>	</a:t>
            </a:r>
          </a:p>
          <a:p>
            <a:pPr lvl="1"/>
            <a:r>
              <a:rPr lang="en-US" dirty="0" err="1" smtClean="0"/>
              <a:t>Product.objects.get</a:t>
            </a:r>
            <a:r>
              <a:rPr lang="en-US" dirty="0" smtClean="0"/>
              <a:t>(</a:t>
            </a:r>
            <a:r>
              <a:rPr lang="en-US" dirty="0" err="1" smtClean="0"/>
              <a:t>name__</a:t>
            </a:r>
            <a:r>
              <a:rPr lang="en-US" dirty="0" err="1"/>
              <a:t>contains</a:t>
            </a:r>
            <a:r>
              <a:rPr lang="en-US" dirty="0" smtClean="0"/>
              <a:t>=‘bolo')</a:t>
            </a:r>
            <a:endParaRPr lang="en-US" dirty="0"/>
          </a:p>
          <a:p>
            <a:pPr lvl="1"/>
            <a:r>
              <a:rPr lang="en-US" dirty="0" err="1"/>
              <a:t>Product</a:t>
            </a:r>
            <a:r>
              <a:rPr lang="en-US" dirty="0" err="1" smtClean="0"/>
              <a:t>.objects.filter</a:t>
            </a:r>
            <a:r>
              <a:rPr lang="en-US" dirty="0" smtClean="0"/>
              <a:t>(</a:t>
            </a:r>
            <a:r>
              <a:rPr lang="en-US" dirty="0" err="1" smtClean="0"/>
              <a:t>id</a:t>
            </a:r>
            <a:r>
              <a:rPr lang="en-US" dirty="0" err="1"/>
              <a:t>__in</a:t>
            </a:r>
            <a:r>
              <a:rPr lang="en-US" dirty="0"/>
              <a:t>=[1, 3, 4])</a:t>
            </a:r>
          </a:p>
          <a:p>
            <a:pPr lvl="1"/>
            <a:endParaRPr lang="en-US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067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pt-BR" dirty="0">
                <a:hlinkClick r:id="rId3"/>
              </a:rPr>
              <a:t>https://docs.djangoproject.com/en/2.0/ref/models/querysets</a:t>
            </a:r>
            <a:r>
              <a:rPr lang="pt-BR" dirty="0" smtClean="0">
                <a:hlinkClick r:id="rId3"/>
              </a:rPr>
              <a:t>/#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78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Admin</a:t>
            </a:r>
            <a:r>
              <a:rPr lang="pt-BR" dirty="0" smtClean="0"/>
              <a:t>	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python</a:t>
            </a:r>
            <a:r>
              <a:rPr lang="pt-BR" dirty="0" smtClean="0"/>
              <a:t> manage.py </a:t>
            </a:r>
            <a:r>
              <a:rPr lang="pt-BR" dirty="0" err="1" smtClean="0"/>
              <a:t>createsuperuser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521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IDE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err="1" smtClean="0"/>
              <a:t>Pycharm</a:t>
            </a:r>
            <a:endParaRPr lang="pt-BR" dirty="0" smtClean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err="1" smtClean="0"/>
              <a:t>Notepad</a:t>
            </a:r>
            <a:r>
              <a:rPr lang="pt-BR" dirty="0" smtClean="0"/>
              <a:t> ++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smtClean="0"/>
              <a:t>Sublime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dirty="0" err="1" smtClean="0"/>
              <a:t>Atom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500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HTML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 linguagem de marcação </a:t>
            </a:r>
            <a:endParaRPr lang="en-US" dirty="0" smtClean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!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DOCTYPE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title</a:t>
            </a: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HTML!!</a:t>
            </a: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title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h1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This is a heading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/h1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This is a paragraph.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/body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043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CSS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background-color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lightblue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h1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white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center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p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verdana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20px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693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CSS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background-color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lightblue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h1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white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center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p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verdana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20px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449" y="1706152"/>
            <a:ext cx="2996629" cy="22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6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CSS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Bootstrap</a:t>
            </a:r>
            <a:r>
              <a:rPr lang="pt-BR" dirty="0" smtClean="0"/>
              <a:t> </a:t>
            </a:r>
            <a:r>
              <a:rPr lang="pt-BR" dirty="0">
                <a:hlinkClick r:id="rId2"/>
              </a:rPr>
              <a:t>https://getbootstrap.com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01885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JS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myFunction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x =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document.getElementById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"demo"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x.style.fontSize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"25px"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x.style.color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red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button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myFunction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()"&gt;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Click Me!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button</a:t>
            </a:r>
            <a:r>
              <a:rPr lang="pt-BR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pt-BR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844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JS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Bibliotecas</a:t>
            </a:r>
          </a:p>
          <a:p>
            <a:r>
              <a:rPr lang="pt-BR" dirty="0" smtClean="0"/>
              <a:t>Frameworks</a:t>
            </a:r>
          </a:p>
          <a:p>
            <a:r>
              <a:rPr lang="pt-BR" dirty="0">
                <a:hlinkClick r:id="rId2"/>
              </a:rPr>
              <a:t>https://www.javascripting.com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4695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Python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World!')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98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GIT - sistema de controle de versão de arquivos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551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119883"/>
            <a:ext cx="6447501" cy="341113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--global user.name “</a:t>
            </a:r>
            <a:r>
              <a:rPr lang="pt-BR" dirty="0"/>
              <a:t>T</a:t>
            </a:r>
            <a:r>
              <a:rPr lang="pt-BR" dirty="0" smtClean="0"/>
              <a:t>hais Vergani”</a:t>
            </a:r>
          </a:p>
          <a:p>
            <a:pPr marL="642938" lvl="1" indent="-342900"/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user.name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--global </a:t>
            </a:r>
            <a:r>
              <a:rPr lang="pt-BR" dirty="0" err="1" smtClean="0"/>
              <a:t>user.email</a:t>
            </a:r>
            <a:r>
              <a:rPr lang="pt-BR" dirty="0" smtClean="0"/>
              <a:t> “thais.vergani1@gmail.com”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init</a:t>
            </a:r>
            <a:r>
              <a:rPr lang="pt-BR" dirty="0" smtClean="0"/>
              <a:t>: inicializa o repositório no diretório atual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  <a:p>
            <a:r>
              <a:rPr lang="pt-BR" dirty="0"/>
              <a:t>status dos arquivos</a:t>
            </a:r>
          </a:p>
          <a:p>
            <a:pPr lvl="1"/>
            <a:r>
              <a:rPr lang="pt-BR" dirty="0" err="1"/>
              <a:t>untracked</a:t>
            </a:r>
            <a:endParaRPr lang="pt-BR" dirty="0"/>
          </a:p>
          <a:p>
            <a:pPr lvl="1"/>
            <a:r>
              <a:rPr lang="pt-BR" dirty="0" err="1"/>
              <a:t>unmodified</a:t>
            </a:r>
            <a:endParaRPr lang="pt-BR" dirty="0"/>
          </a:p>
          <a:p>
            <a:pPr lvl="1"/>
            <a:r>
              <a:rPr lang="pt-BR" dirty="0" err="1"/>
              <a:t>modified</a:t>
            </a:r>
            <a:endParaRPr lang="pt-BR" dirty="0"/>
          </a:p>
          <a:p>
            <a:pPr lvl="1"/>
            <a:r>
              <a:rPr lang="pt-BR" dirty="0" err="1"/>
              <a:t>staged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09376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447800"/>
            <a:ext cx="6447501" cy="3695700"/>
          </a:xfrm>
        </p:spPr>
        <p:txBody>
          <a:bodyPr>
            <a:normAutofit/>
          </a:bodyPr>
          <a:lstStyle/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/>
              <a:t>status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(</a:t>
            </a:r>
            <a:r>
              <a:rPr lang="pt-BR" dirty="0" err="1"/>
              <a:t>nome_do_arquivo</a:t>
            </a:r>
            <a:r>
              <a:rPr lang="pt-BR" dirty="0"/>
              <a:t>)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add -A stages All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commit</a:t>
            </a:r>
            <a:r>
              <a:rPr lang="pt-BR" dirty="0"/>
              <a:t> -m “mensagem do seu </a:t>
            </a:r>
            <a:r>
              <a:rPr lang="pt-BR" dirty="0" err="1"/>
              <a:t>commit</a:t>
            </a:r>
            <a:r>
              <a:rPr lang="pt-BR" dirty="0"/>
              <a:t>”</a:t>
            </a:r>
          </a:p>
          <a:p>
            <a:r>
              <a:rPr lang="pt-BR" dirty="0" err="1"/>
              <a:t>git</a:t>
            </a:r>
            <a:r>
              <a:rPr lang="pt-BR" dirty="0"/>
              <a:t> log</a:t>
            </a:r>
          </a:p>
          <a:p>
            <a:pPr lvl="1"/>
            <a:r>
              <a:rPr lang="pt-BR" dirty="0" err="1"/>
              <a:t>git</a:t>
            </a:r>
            <a:r>
              <a:rPr lang="pt-BR" dirty="0"/>
              <a:t> log --</a:t>
            </a:r>
            <a:r>
              <a:rPr lang="pt-BR" dirty="0" err="1"/>
              <a:t>graph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show (</a:t>
            </a:r>
            <a:r>
              <a:rPr lang="pt-BR" dirty="0" err="1"/>
              <a:t>hash</a:t>
            </a:r>
            <a:r>
              <a:rPr lang="pt-BR" dirty="0"/>
              <a:t> do </a:t>
            </a:r>
            <a:r>
              <a:rPr lang="pt-BR" dirty="0" err="1"/>
              <a:t>commit</a:t>
            </a:r>
            <a:r>
              <a:rPr lang="pt-BR" dirty="0"/>
              <a:t>)</a:t>
            </a:r>
          </a:p>
          <a:p>
            <a:r>
              <a:rPr lang="pt-BR" dirty="0" err="1">
                <a:solidFill>
                  <a:srgbClr val="C00000"/>
                </a:solidFill>
              </a:rPr>
              <a:t>gif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 err="1">
                <a:solidFill>
                  <a:srgbClr val="C00000"/>
                </a:solidFill>
              </a:rPr>
              <a:t>diff</a:t>
            </a:r>
            <a:endParaRPr lang="pt-BR" dirty="0">
              <a:solidFill>
                <a:srgbClr val="C00000"/>
              </a:solidFill>
            </a:endParaRPr>
          </a:p>
          <a:p>
            <a:pPr lvl="1"/>
            <a:r>
              <a:rPr lang="pt-BR" dirty="0" err="1">
                <a:solidFill>
                  <a:srgbClr val="C00000"/>
                </a:solidFill>
              </a:rPr>
              <a:t>git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 err="1">
                <a:solidFill>
                  <a:srgbClr val="C00000"/>
                </a:solidFill>
              </a:rPr>
              <a:t>diff</a:t>
            </a:r>
            <a:r>
              <a:rPr lang="pt-BR" dirty="0">
                <a:solidFill>
                  <a:srgbClr val="C00000"/>
                </a:solidFill>
              </a:rPr>
              <a:t> --</a:t>
            </a:r>
            <a:r>
              <a:rPr lang="pt-BR" dirty="0" err="1" smtClean="0">
                <a:solidFill>
                  <a:srgbClr val="C00000"/>
                </a:solidFill>
              </a:rPr>
              <a:t>name-only</a:t>
            </a:r>
            <a:endParaRPr lang="pt-BR" dirty="0" smtClean="0">
              <a:solidFill>
                <a:srgbClr val="C00000"/>
              </a:solidFill>
            </a:endParaRPr>
          </a:p>
          <a:p>
            <a:pPr marL="342900" lvl="1" indent="0">
              <a:buNone/>
            </a:pP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1668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 HUB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447800"/>
            <a:ext cx="8635999" cy="341187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GitHub</a:t>
            </a:r>
            <a:r>
              <a:rPr lang="pt-BR" dirty="0"/>
              <a:t> é uma plataforma de hospedagem de código-fonte com controle de versão usando o </a:t>
            </a:r>
            <a:r>
              <a:rPr lang="pt-BR" dirty="0" err="1"/>
              <a:t>Git</a:t>
            </a:r>
            <a:r>
              <a:rPr lang="pt-BR" dirty="0"/>
              <a:t>. </a:t>
            </a:r>
          </a:p>
          <a:p>
            <a:r>
              <a:rPr lang="pt-BR" dirty="0" smtClean="0"/>
              <a:t>criar repositório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remote add origin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github.com/thaisvergani/arquivos_curso.git</a:t>
            </a:r>
            <a:endParaRPr lang="en-US" dirty="0" smtClean="0"/>
          </a:p>
          <a:p>
            <a:pPr lvl="1"/>
            <a:r>
              <a:rPr lang="pt-BR" dirty="0" err="1" smtClean="0"/>
              <a:t>ssh</a:t>
            </a:r>
            <a:r>
              <a:rPr lang="pt-BR" dirty="0" smtClean="0"/>
              <a:t> </a:t>
            </a:r>
            <a:endParaRPr lang="pt-BR" dirty="0" smtClean="0"/>
          </a:p>
          <a:p>
            <a:pPr lvl="2"/>
            <a:r>
              <a:rPr lang="pt-BR" dirty="0" smtClean="0"/>
              <a:t>protocolo para autenticação</a:t>
            </a:r>
          </a:p>
          <a:p>
            <a:pPr lvl="2"/>
            <a:r>
              <a:rPr lang="pt-BR" dirty="0" smtClean="0"/>
              <a:t>chave 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remote</a:t>
            </a:r>
            <a:endParaRPr lang="pt-BR" dirty="0" smtClean="0"/>
          </a:p>
          <a:p>
            <a:pPr lvl="1"/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remote</a:t>
            </a:r>
            <a:r>
              <a:rPr lang="pt-BR" dirty="0" smtClean="0"/>
              <a:t> -v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push</a:t>
            </a:r>
            <a:r>
              <a:rPr lang="pt-BR" dirty="0" smtClean="0"/>
              <a:t> -u </a:t>
            </a:r>
            <a:r>
              <a:rPr lang="pt-BR" dirty="0" err="1" smtClean="0"/>
              <a:t>origin</a:t>
            </a:r>
            <a:r>
              <a:rPr lang="pt-BR" dirty="0" smtClean="0"/>
              <a:t> </a:t>
            </a:r>
            <a:r>
              <a:rPr lang="pt-BR" dirty="0" err="1" smtClean="0"/>
              <a:t>master</a:t>
            </a:r>
            <a:endParaRPr lang="pt-BR" dirty="0" smtClean="0"/>
          </a:p>
          <a:p>
            <a:pPr lvl="1"/>
            <a:r>
              <a:rPr lang="pt-BR" dirty="0" err="1" smtClean="0"/>
              <a:t>origin</a:t>
            </a:r>
            <a:r>
              <a:rPr lang="pt-BR" dirty="0" smtClean="0"/>
              <a:t>: pra onde vai</a:t>
            </a:r>
          </a:p>
          <a:p>
            <a:pPr lvl="1"/>
            <a:r>
              <a:rPr lang="pt-BR" dirty="0" err="1" smtClean="0"/>
              <a:t>master</a:t>
            </a:r>
            <a:r>
              <a:rPr lang="pt-BR" dirty="0" smtClean="0"/>
              <a:t>: de onde vem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smtClean="0"/>
              <a:t>clone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42673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Branch</a:t>
            </a:r>
            <a:endParaRPr lang="pt-BR" dirty="0" smtClean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branch</a:t>
            </a:r>
            <a:endParaRPr lang="pt-BR" dirty="0" smtClean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checkout</a:t>
            </a:r>
            <a:r>
              <a:rPr lang="pt-BR" dirty="0" smtClean="0"/>
              <a:t>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endParaRPr lang="pt-BR" dirty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branch</a:t>
            </a:r>
            <a:r>
              <a:rPr lang="pt-BR" dirty="0" smtClean="0"/>
              <a:t> -D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endParaRPr lang="pt-BR" dirty="0"/>
          </a:p>
          <a:p>
            <a:r>
              <a:rPr lang="pt-BR" dirty="0" err="1" smtClean="0"/>
              <a:t>git</a:t>
            </a:r>
            <a:r>
              <a:rPr lang="pt-BR" dirty="0" smtClean="0"/>
              <a:t> merge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rebase</a:t>
            </a:r>
            <a:r>
              <a:rPr lang="pt-BR" dirty="0" smtClean="0"/>
              <a:t>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5872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Olimpíada </a:t>
            </a:r>
            <a:r>
              <a:rPr lang="pt-BR" dirty="0"/>
              <a:t>de Inverno 2018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0" y="1651265"/>
            <a:ext cx="8183937" cy="2910580"/>
          </a:xfrm>
        </p:spPr>
        <p:txBody>
          <a:bodyPr>
            <a:normAutofit lnSpcReduction="10000"/>
          </a:bodyPr>
          <a:lstStyle/>
          <a:p>
            <a:pPr marL="0" indent="452438">
              <a:buNone/>
            </a:pPr>
            <a:r>
              <a:rPr lang="pt-BR" dirty="0"/>
              <a:t>Os Jogos Olímpicos de Inverno são realizados a cada quatro anos. A última edição aconteceu do dia 9 ao dia 25 de fevereiro deste ano, e foi sediada na Coreia do Sul.</a:t>
            </a:r>
          </a:p>
          <a:p>
            <a:pPr marL="0" indent="452438">
              <a:buNone/>
            </a:pPr>
            <a:r>
              <a:rPr lang="pt-BR" dirty="0"/>
              <a:t>O Comitê Olímpico Internacional - COI, que é a organização responsável pelas Olimpíadas, precisa de um software para controlar </a:t>
            </a:r>
            <a:r>
              <a:rPr lang="pt-BR" dirty="0" smtClean="0"/>
              <a:t>a quantidade de </a:t>
            </a:r>
            <a:r>
              <a:rPr lang="pt-BR" dirty="0"/>
              <a:t>medalhas em tempo real, e disponibilizar esta informação para o público.</a:t>
            </a:r>
          </a:p>
          <a:p>
            <a:pPr marL="0" indent="452438">
              <a:buNone/>
            </a:pPr>
            <a:r>
              <a:rPr lang="pt-BR" dirty="0" smtClean="0"/>
              <a:t>O Comitê deve cadastrar os países participantes </a:t>
            </a:r>
            <a:r>
              <a:rPr lang="pt-BR" dirty="0"/>
              <a:t>e a quantidade de </a:t>
            </a:r>
            <a:r>
              <a:rPr lang="pt-BR" dirty="0" smtClean="0"/>
              <a:t>medalhas.</a:t>
            </a:r>
          </a:p>
          <a:p>
            <a:pPr marL="0" indent="452438">
              <a:buNone/>
            </a:pPr>
            <a:r>
              <a:rPr lang="pt-BR" dirty="0" smtClean="0"/>
              <a:t>O </a:t>
            </a:r>
            <a:r>
              <a:rPr lang="pt-BR" dirty="0"/>
              <a:t>ranking dos países deve ser exibido com base no número de </a:t>
            </a:r>
            <a:r>
              <a:rPr lang="pt-BR" dirty="0" smtClean="0"/>
              <a:t>medalhas de ouro, prata e bronze, respectivamente.</a:t>
            </a:r>
          </a:p>
          <a:p>
            <a:pPr marL="0" indent="452438">
              <a:buNone/>
            </a:pPr>
            <a:endParaRPr lang="pt-BR" dirty="0"/>
          </a:p>
          <a:p>
            <a:r>
              <a:rPr lang="pt-BR" dirty="0" smtClean="0"/>
              <a:t>Diagrama ER</a:t>
            </a:r>
          </a:p>
          <a:p>
            <a:r>
              <a:rPr lang="pt-BR" dirty="0" smtClean="0"/>
              <a:t>Protótipos de tela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2813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	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campo minado</a:t>
            </a:r>
          </a:p>
          <a:p>
            <a:r>
              <a:rPr lang="pt-BR" dirty="0" smtClean="0"/>
              <a:t>labirinto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210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Instalando o Python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2105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https://www.python.org/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865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Virtualenv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1" y="1620442"/>
            <a:ext cx="52292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8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Bibliotecas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PIP - </a:t>
            </a:r>
            <a:r>
              <a:rPr lang="pt-BR" dirty="0"/>
              <a:t>sistema de gerenciamento </a:t>
            </a:r>
            <a:r>
              <a:rPr lang="pt-BR" dirty="0" smtClean="0"/>
              <a:t>dos </a:t>
            </a:r>
            <a:r>
              <a:rPr lang="pt-BR" dirty="0"/>
              <a:t>pacotes </a:t>
            </a:r>
            <a:endParaRPr lang="pt-BR" dirty="0" smtClean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</a:t>
            </a:r>
            <a:r>
              <a:rPr lang="pt-BR" dirty="0" err="1" smtClean="0"/>
              <a:t>freeze</a:t>
            </a:r>
            <a:r>
              <a:rPr lang="pt-BR" dirty="0" smtClean="0"/>
              <a:t> </a:t>
            </a:r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</a:t>
            </a:r>
            <a:r>
              <a:rPr lang="pt-BR" dirty="0" err="1" smtClean="0"/>
              <a:t>install</a:t>
            </a:r>
            <a:endParaRPr lang="pt-BR" dirty="0" smtClean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– help (mostra os comandos)</a:t>
            </a:r>
          </a:p>
          <a:p>
            <a:pPr marL="0" indent="0">
              <a:buNone/>
            </a:pPr>
            <a:r>
              <a:rPr lang="pt-BR" dirty="0" smtClean="0"/>
              <a:t>	</a:t>
            </a:r>
            <a:r>
              <a:rPr lang="pt-BR" dirty="0" err="1" smtClean="0"/>
              <a:t>easy_install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IPython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00990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ado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24099</TotalTime>
  <Words>1156</Words>
  <Application>Microsoft Office PowerPoint</Application>
  <PresentationFormat>Apresentação na tela (16:9)</PresentationFormat>
  <Paragraphs>433</Paragraphs>
  <Slides>66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66</vt:i4>
      </vt:variant>
    </vt:vector>
  </HeadingPairs>
  <TitlesOfParts>
    <vt:vector size="75" baseType="lpstr">
      <vt:lpstr>Calibri Light</vt:lpstr>
      <vt:lpstr>Wingdings 2</vt:lpstr>
      <vt:lpstr>Trebuchet MS</vt:lpstr>
      <vt:lpstr>Calibri</vt:lpstr>
      <vt:lpstr>Wingdings 3</vt:lpstr>
      <vt:lpstr>Consolas</vt:lpstr>
      <vt:lpstr>Arial</vt:lpstr>
      <vt:lpstr>HDOfficeLightV0</vt:lpstr>
      <vt:lpstr>Facetado</vt:lpstr>
      <vt:lpstr>Python</vt:lpstr>
      <vt:lpstr>Apresentação</vt:lpstr>
      <vt:lpstr>Tecnologias</vt:lpstr>
      <vt:lpstr>Sintaxe</vt:lpstr>
      <vt:lpstr>Java</vt:lpstr>
      <vt:lpstr>Python</vt:lpstr>
      <vt:lpstr>Instalando o Python</vt:lpstr>
      <vt:lpstr>Virtualenv</vt:lpstr>
      <vt:lpstr>Bibliotecas</vt:lpstr>
      <vt:lpstr>Variáveis</vt:lpstr>
      <vt:lpstr>Operadores</vt:lpstr>
      <vt:lpstr>Variáveis</vt:lpstr>
      <vt:lpstr>If</vt:lpstr>
      <vt:lpstr>Exercícios </vt:lpstr>
      <vt:lpstr>Boolean </vt:lpstr>
      <vt:lpstr>Strings</vt:lpstr>
      <vt:lpstr>Listas</vt:lpstr>
      <vt:lpstr>Slicing</vt:lpstr>
      <vt:lpstr>Estruturas de Laço</vt:lpstr>
      <vt:lpstr>Exercícios</vt:lpstr>
      <vt:lpstr>Tuplas</vt:lpstr>
      <vt:lpstr>Dicionários</vt:lpstr>
      <vt:lpstr>Tipos</vt:lpstr>
      <vt:lpstr>Exercícios</vt:lpstr>
      <vt:lpstr>Funções e métodos</vt:lpstr>
      <vt:lpstr>Built in Functions</vt:lpstr>
      <vt:lpstr>Datetime</vt:lpstr>
      <vt:lpstr>Random</vt:lpstr>
      <vt:lpstr>Exercícios</vt:lpstr>
      <vt:lpstr>Tratamento de exceções</vt:lpstr>
      <vt:lpstr>Exercícios</vt:lpstr>
      <vt:lpstr>Orientação a Objetos</vt:lpstr>
      <vt:lpstr>Java</vt:lpstr>
      <vt:lpstr>Python</vt:lpstr>
      <vt:lpstr>Classes</vt:lpstr>
      <vt:lpstr>Instâncias </vt:lpstr>
      <vt:lpstr>Métodos</vt:lpstr>
      <vt:lpstr>__init__</vt:lpstr>
      <vt:lpstr>Métodos de Classe e Estáticos</vt:lpstr>
      <vt:lpstr>Herança</vt:lpstr>
      <vt:lpstr>super()</vt:lpstr>
      <vt:lpstr>Herança</vt:lpstr>
      <vt:lpstr>Exercício</vt:lpstr>
      <vt:lpstr>Exercício</vt:lpstr>
      <vt:lpstr>Args e Kwargs </vt:lpstr>
      <vt:lpstr>Django</vt:lpstr>
      <vt:lpstr>Frameworks</vt:lpstr>
      <vt:lpstr>Criando um projeto em Django</vt:lpstr>
      <vt:lpstr>Database</vt:lpstr>
      <vt:lpstr>Migrações de banco</vt:lpstr>
      <vt:lpstr>Database API</vt:lpstr>
      <vt:lpstr>Admin  </vt:lpstr>
      <vt:lpstr>IDE</vt:lpstr>
      <vt:lpstr>HTML</vt:lpstr>
      <vt:lpstr>CSS</vt:lpstr>
      <vt:lpstr>CSS</vt:lpstr>
      <vt:lpstr>CSS </vt:lpstr>
      <vt:lpstr>JS</vt:lpstr>
      <vt:lpstr>JS </vt:lpstr>
      <vt:lpstr>GIT</vt:lpstr>
      <vt:lpstr>GIT</vt:lpstr>
      <vt:lpstr>GIT</vt:lpstr>
      <vt:lpstr>GIT HUB</vt:lpstr>
      <vt:lpstr>GIT</vt:lpstr>
      <vt:lpstr>Olimpíada de Inverno 2018 </vt:lpstr>
      <vt:lpstr>Desafio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thais vergani</dc:creator>
  <cp:lastModifiedBy>thais vergani</cp:lastModifiedBy>
  <cp:revision>134</cp:revision>
  <dcterms:modified xsi:type="dcterms:W3CDTF">2018-03-21T02:14:17Z</dcterms:modified>
</cp:coreProperties>
</file>